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7"/>
  </p:notesMasterIdLst>
  <p:sldIdLst>
    <p:sldId id="256" r:id="rId2"/>
    <p:sldId id="261" r:id="rId3"/>
    <p:sldId id="271" r:id="rId4"/>
    <p:sldId id="272" r:id="rId5"/>
    <p:sldId id="274" r:id="rId6"/>
    <p:sldId id="275" r:id="rId7"/>
    <p:sldId id="293" r:id="rId8"/>
    <p:sldId id="294" r:id="rId9"/>
    <p:sldId id="276" r:id="rId10"/>
    <p:sldId id="277" r:id="rId11"/>
    <p:sldId id="278" r:id="rId12"/>
    <p:sldId id="279" r:id="rId13"/>
    <p:sldId id="280" r:id="rId14"/>
    <p:sldId id="282" r:id="rId15"/>
    <p:sldId id="283" r:id="rId16"/>
    <p:sldId id="284" r:id="rId17"/>
    <p:sldId id="285" r:id="rId18"/>
    <p:sldId id="286" r:id="rId19"/>
    <p:sldId id="288" r:id="rId20"/>
    <p:sldId id="289" r:id="rId21"/>
    <p:sldId id="290" r:id="rId22"/>
    <p:sldId id="292" r:id="rId23"/>
    <p:sldId id="291" r:id="rId24"/>
    <p:sldId id="295" r:id="rId25"/>
    <p:sldId id="296" r:id="rId26"/>
  </p:sldIdLst>
  <p:sldSz cx="24384000" cy="13716000"/>
  <p:notesSz cx="6858000" cy="9144000"/>
  <p:custDataLst>
    <p:tags r:id="rId28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8" userDrawn="1">
          <p15:clr>
            <a:srgbClr val="A4A3A4"/>
          </p15:clr>
        </p15:guide>
        <p15:guide id="2" pos="77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312E"/>
    <a:srgbClr val="660066"/>
    <a:srgbClr val="71F105"/>
    <a:srgbClr val="FFBF4B"/>
    <a:srgbClr val="FFAD19"/>
    <a:srgbClr val="73C6E7"/>
    <a:srgbClr val="3EB0DE"/>
    <a:srgbClr val="1E83AD"/>
    <a:srgbClr val="B1CDEA"/>
    <a:srgbClr val="596F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1" autoAdjust="0"/>
    <p:restoredTop sz="94374" autoAdjust="0"/>
  </p:normalViewPr>
  <p:slideViewPr>
    <p:cSldViewPr>
      <p:cViewPr varScale="1">
        <p:scale>
          <a:sx n="36" d="100"/>
          <a:sy n="36" d="100"/>
        </p:scale>
        <p:origin x="53" y="250"/>
      </p:cViewPr>
      <p:guideLst>
        <p:guide orient="horz" pos="4368"/>
        <p:guide pos="77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18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2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03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37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50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24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65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49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42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5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15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57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D08F8F0-F5D4-42E0-80C4-1B49809BD6B1}"/>
              </a:ext>
            </a:extLst>
          </p:cNvPr>
          <p:cNvGrpSpPr/>
          <p:nvPr userDrawn="1"/>
        </p:nvGrpSpPr>
        <p:grpSpPr>
          <a:xfrm>
            <a:off x="19978" y="48582"/>
            <a:ext cx="24387578" cy="1757789"/>
            <a:chOff x="19978" y="48582"/>
            <a:chExt cx="24387578" cy="175778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82E9904-E3CC-4FB9-BD9E-6B19AFFDBDFE}"/>
                </a:ext>
              </a:extLst>
            </p:cNvPr>
            <p:cNvGrpSpPr/>
            <p:nvPr userDrawn="1"/>
          </p:nvGrpSpPr>
          <p:grpSpPr>
            <a:xfrm>
              <a:off x="1413348" y="228600"/>
              <a:ext cx="21159269" cy="1277470"/>
              <a:chOff x="1517851" y="228600"/>
              <a:chExt cx="21159269" cy="1277470"/>
            </a:xfrm>
          </p:grpSpPr>
          <p:sp>
            <p:nvSpPr>
              <p:cNvPr id="12" name="Rounded Rectangle 12">
                <a:extLst>
                  <a:ext uri="{FF2B5EF4-FFF2-40B4-BE49-F238E27FC236}">
                    <a16:creationId xmlns:a16="http://schemas.microsoft.com/office/drawing/2014/main" id="{1D7921FB-F4EE-4EEE-A562-922979FE430E}"/>
                  </a:ext>
                </a:extLst>
              </p:cNvPr>
              <p:cNvSpPr/>
              <p:nvPr userDrawn="1"/>
            </p:nvSpPr>
            <p:spPr>
              <a:xfrm>
                <a:off x="8408048" y="228600"/>
                <a:ext cx="14269072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" name="Rounded Rectangle 11">
                <a:extLst>
                  <a:ext uri="{FF2B5EF4-FFF2-40B4-BE49-F238E27FC236}">
                    <a16:creationId xmlns:a16="http://schemas.microsoft.com/office/drawing/2014/main" id="{408BC535-FC79-4A64-B077-32550478D56E}"/>
                  </a:ext>
                </a:extLst>
              </p:cNvPr>
              <p:cNvSpPr/>
              <p:nvPr userDrawn="1"/>
            </p:nvSpPr>
            <p:spPr>
              <a:xfrm>
                <a:off x="5300438" y="228600"/>
                <a:ext cx="3167015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14" name="Rounded Rectangle 10">
                <a:extLst>
                  <a:ext uri="{FF2B5EF4-FFF2-40B4-BE49-F238E27FC236}">
                    <a16:creationId xmlns:a16="http://schemas.microsoft.com/office/drawing/2014/main" id="{7260BE6E-88AD-483E-BFD6-0BEAFF6B4DD0}"/>
                  </a:ext>
                </a:extLst>
              </p:cNvPr>
              <p:cNvSpPr/>
              <p:nvPr userDrawn="1"/>
            </p:nvSpPr>
            <p:spPr>
              <a:xfrm>
                <a:off x="3300188" y="228600"/>
                <a:ext cx="1995711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15" name="Rounded Rectangle 2">
                <a:extLst>
                  <a:ext uri="{FF2B5EF4-FFF2-40B4-BE49-F238E27FC236}">
                    <a16:creationId xmlns:a16="http://schemas.microsoft.com/office/drawing/2014/main" id="{A06D7FE0-E3A7-476F-AA40-DBD2EF705DD0}"/>
                  </a:ext>
                </a:extLst>
              </p:cNvPr>
              <p:cNvSpPr/>
              <p:nvPr userDrawn="1"/>
            </p:nvSpPr>
            <p:spPr>
              <a:xfrm>
                <a:off x="1680939" y="228600"/>
                <a:ext cx="1579844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17" name="TextBox 10">
                <a:extLst>
                  <a:ext uri="{FF2B5EF4-FFF2-40B4-BE49-F238E27FC236}">
                    <a16:creationId xmlns:a16="http://schemas.microsoft.com/office/drawing/2014/main" id="{565ECD60-3977-4EC6-9E35-E91A06704C0F}"/>
                  </a:ext>
                </a:extLst>
              </p:cNvPr>
              <p:cNvSpPr txBox="1"/>
              <p:nvPr userDrawn="1"/>
            </p:nvSpPr>
            <p:spPr>
              <a:xfrm>
                <a:off x="3530641" y="336411"/>
                <a:ext cx="146604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200" b="1" baseline="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TOÁN </a:t>
                </a:r>
              </a:p>
              <a:p>
                <a:pPr algn="ctr"/>
                <a:r>
                  <a:rPr lang="en-US" sz="3200" b="1" baseline="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18" name="TextBox 12">
                <a:extLst>
                  <a:ext uri="{FF2B5EF4-FFF2-40B4-BE49-F238E27FC236}">
                    <a16:creationId xmlns:a16="http://schemas.microsoft.com/office/drawing/2014/main" id="{6ECCF654-D4EE-416A-A61A-6125E0300069}"/>
                  </a:ext>
                </a:extLst>
              </p:cNvPr>
              <p:cNvSpPr txBox="1"/>
              <p:nvPr userDrawn="1"/>
            </p:nvSpPr>
            <p:spPr>
              <a:xfrm>
                <a:off x="5284423" y="357709"/>
                <a:ext cx="310683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200" b="1" baseline="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vi-VN" sz="3200" b="1" baseline="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baseline="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MINH HỌA</a:t>
                </a:r>
              </a:p>
              <a:p>
                <a:pPr algn="ctr"/>
                <a:r>
                  <a:rPr lang="en-US" sz="3200" b="1" baseline="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31/03/2021</a:t>
                </a:r>
                <a:endPara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059F268-09EC-418D-B2D1-91D952B0575A}"/>
                  </a:ext>
                </a:extLst>
              </p:cNvPr>
              <p:cNvSpPr txBox="1"/>
              <p:nvPr userDrawn="1"/>
            </p:nvSpPr>
            <p:spPr>
              <a:xfrm>
                <a:off x="1819417" y="386105"/>
                <a:ext cx="1308016" cy="461620"/>
              </a:xfrm>
              <a:prstGeom prst="rect">
                <a:avLst/>
              </a:prstGeom>
              <a:noFill/>
            </p:spPr>
            <p:txBody>
              <a:bodyPr wrap="square" lIns="91395" tIns="45698" rIns="91395" bIns="45698" rtlCol="0">
                <a:spAutoFit/>
              </a:bodyPr>
              <a:lstStyle>
                <a:defPPr>
                  <a:defRPr lang="en-US"/>
                </a:defPPr>
                <a:lvl1pPr algn="ctr">
                  <a:spcBef>
                    <a:spcPts val="1200"/>
                  </a:spcBef>
                  <a:defRPr sz="2400">
                    <a:solidFill>
                      <a:schemeClr val="bg1"/>
                    </a:solidFill>
                    <a:latin typeface="AvantGarde-Demi" pitchFamily="18" charset="0"/>
                    <a:ea typeface="AvantGarde-Demi" pitchFamily="18" charset="0"/>
                    <a:cs typeface="AvantGarde-Demi" pitchFamily="18" charset="0"/>
                  </a:defRPr>
                </a:lvl1pPr>
              </a:lstStyle>
              <a:p>
                <a:pPr lvl="0"/>
                <a:r>
                  <a:rPr 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ÔN THI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8A58D69-A07A-4A88-8111-8D8377ED4D07}"/>
                  </a:ext>
                </a:extLst>
              </p:cNvPr>
              <p:cNvSpPr txBox="1"/>
              <p:nvPr userDrawn="1"/>
            </p:nvSpPr>
            <p:spPr>
              <a:xfrm>
                <a:off x="1517851" y="881405"/>
                <a:ext cx="1911150" cy="461620"/>
              </a:xfrm>
              <a:prstGeom prst="rect">
                <a:avLst/>
              </a:prstGeom>
              <a:noFill/>
            </p:spPr>
            <p:txBody>
              <a:bodyPr wrap="square" lIns="91395" tIns="45698" rIns="91395" bIns="45698" rtlCol="0">
                <a:spAutoFit/>
              </a:bodyPr>
              <a:lstStyle/>
              <a:p>
                <a:pPr algn="ctr">
                  <a:spcBef>
                    <a:spcPts val="1200"/>
                  </a:spcBef>
                </a:pP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THPT QG</a:t>
                </a:r>
                <a:endPara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66CC7F0-5C35-4993-82BE-7B158A200AE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978" y="48582"/>
              <a:ext cx="24250811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D6061BF-3DD6-4521-B088-7A2DFCEAD5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62552" y="161365"/>
              <a:ext cx="1645004" cy="164500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CBF5F3E-8DED-440B-9BC5-EE61F53ADC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29" y="179465"/>
              <a:ext cx="1371332" cy="13713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697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8.png"/><Relationship Id="rId10" Type="http://schemas.openxmlformats.org/officeDocument/2006/relationships/image" Target="../media/image45.png"/><Relationship Id="rId4" Type="http://schemas.openxmlformats.org/officeDocument/2006/relationships/image" Target="../media/image7.jpeg"/><Relationship Id="rId9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2.png"/><Relationship Id="rId7" Type="http://schemas.openxmlformats.org/officeDocument/2006/relationships/image" Target="../media/image6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8.png"/><Relationship Id="rId10" Type="http://schemas.openxmlformats.org/officeDocument/2006/relationships/image" Target="../media/image58.png"/><Relationship Id="rId4" Type="http://schemas.openxmlformats.org/officeDocument/2006/relationships/image" Target="../media/image7.jpeg"/><Relationship Id="rId9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8.png"/><Relationship Id="rId7" Type="http://schemas.openxmlformats.org/officeDocument/2006/relationships/image" Target="../media/image6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66.png"/><Relationship Id="rId10" Type="http://schemas.openxmlformats.org/officeDocument/2006/relationships/image" Target="../media/image64.png"/><Relationship Id="rId4" Type="http://schemas.openxmlformats.org/officeDocument/2006/relationships/image" Target="../media/image68.png"/><Relationship Id="rId9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8.png"/><Relationship Id="rId7" Type="http://schemas.openxmlformats.org/officeDocument/2006/relationships/image" Target="../media/image7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59.emf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8.png"/><Relationship Id="rId7" Type="http://schemas.openxmlformats.org/officeDocument/2006/relationships/image" Target="../media/image7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10" Type="http://schemas.openxmlformats.org/officeDocument/2006/relationships/image" Target="../media/image59.emf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.png"/><Relationship Id="rId7" Type="http://schemas.openxmlformats.org/officeDocument/2006/relationships/image" Target="../media/image8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10" Type="http://schemas.openxmlformats.org/officeDocument/2006/relationships/image" Target="../media/image67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2.png"/><Relationship Id="rId7" Type="http://schemas.openxmlformats.org/officeDocument/2006/relationships/image" Target="../media/image94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8.png"/><Relationship Id="rId10" Type="http://schemas.openxmlformats.org/officeDocument/2006/relationships/image" Target="../media/image68.emf"/><Relationship Id="rId4" Type="http://schemas.openxmlformats.org/officeDocument/2006/relationships/image" Target="../media/image7.jpeg"/><Relationship Id="rId9" Type="http://schemas.openxmlformats.org/officeDocument/2006/relationships/image" Target="../media/image9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2.png"/><Relationship Id="rId7" Type="http://schemas.openxmlformats.org/officeDocument/2006/relationships/image" Target="../media/image98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8.png"/><Relationship Id="rId10" Type="http://schemas.openxmlformats.org/officeDocument/2006/relationships/image" Target="../media/image68.emf"/><Relationship Id="rId4" Type="http://schemas.openxmlformats.org/officeDocument/2006/relationships/image" Target="../media/image7.jpeg"/><Relationship Id="rId9" Type="http://schemas.openxmlformats.org/officeDocument/2006/relationships/image" Target="../media/image9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8.png"/><Relationship Id="rId7" Type="http://schemas.openxmlformats.org/officeDocument/2006/relationships/image" Target="../media/image10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8.png"/><Relationship Id="rId7" Type="http://schemas.openxmlformats.org/officeDocument/2006/relationships/image" Target="../media/image10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NULL"/><Relationship Id="rId7" Type="http://schemas.openxmlformats.org/officeDocument/2006/relationships/image" Target="../media/image75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8.png"/><Relationship Id="rId9" Type="http://schemas.openxmlformats.org/officeDocument/2006/relationships/image" Target="../media/image8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97.png"/><Relationship Id="rId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jpe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8.png"/><Relationship Id="rId9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2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image" Target="../media/image15.png"/><Relationship Id="rId4" Type="http://schemas.openxmlformats.org/officeDocument/2006/relationships/image" Target="../media/image9.emf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jpe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0.png"/><Relationship Id="rId7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11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8.png"/><Relationship Id="rId10" Type="http://schemas.openxmlformats.org/officeDocument/2006/relationships/image" Target="../media/image37.png"/><Relationship Id="rId4" Type="http://schemas.openxmlformats.org/officeDocument/2006/relationships/image" Target="../media/image7.jpe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0314" y="-68812"/>
            <a:ext cx="24931521" cy="16016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r>
              <a:rPr lang="en-US" sz="6600" b="1" dirty="0">
                <a:solidFill>
                  <a:srgbClr val="00B050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14282" y="3168672"/>
            <a:ext cx="10522372" cy="923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5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ÔN THI THPT QUỐC GIA 2021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59472" y="4070467"/>
            <a:ext cx="13829832" cy="11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DIỄN ĐÀN GIÁO VIÊN TOÁN – PPT TIVI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E77ECD4-C766-495A-B980-3930EC3B264F}"/>
              </a:ext>
            </a:extLst>
          </p:cNvPr>
          <p:cNvGrpSpPr/>
          <p:nvPr/>
        </p:nvGrpSpPr>
        <p:grpSpPr>
          <a:xfrm>
            <a:off x="4172698" y="6389248"/>
            <a:ext cx="17221200" cy="6031352"/>
            <a:chOff x="4172698" y="6389248"/>
            <a:chExt cx="17221200" cy="6031352"/>
          </a:xfrm>
        </p:grpSpPr>
        <p:sp>
          <p:nvSpPr>
            <p:cNvPr id="16" name="Rounded Rectangle 15"/>
            <p:cNvSpPr/>
            <p:nvPr/>
          </p:nvSpPr>
          <p:spPr>
            <a:xfrm>
              <a:off x="4172698" y="7143255"/>
              <a:ext cx="17221200" cy="5277345"/>
            </a:xfrm>
            <a:prstGeom prst="roundRect">
              <a:avLst>
                <a:gd name="adj" fmla="val 4570"/>
              </a:avLst>
            </a:prstGeom>
            <a:noFill/>
            <a:ln>
              <a:solidFill>
                <a:srgbClr val="135F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818914" y="6848426"/>
              <a:ext cx="5486401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84327" y="6389248"/>
              <a:ext cx="13522873" cy="120029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vi-VN" sz="72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PHÁT TRIỂN ĐỀ </a:t>
              </a:r>
              <a:r>
                <a:rPr lang="en-US" sz="72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THAM KHẢO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DEE265E-01BE-48A9-9B1E-4EFB3FF94209}"/>
                </a:ext>
              </a:extLst>
            </p:cNvPr>
            <p:cNvSpPr txBox="1"/>
            <p:nvPr/>
          </p:nvSpPr>
          <p:spPr>
            <a:xfrm>
              <a:off x="4336089" y="8103748"/>
              <a:ext cx="16452072" cy="9232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vi-VN" sz="54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(CỦA </a:t>
              </a:r>
              <a:r>
                <a:rPr lang="en-US" sz="54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BỘ GIÁO DỤC BAN HÀNH NGÀY 31-03-2021</a:t>
              </a:r>
              <a:r>
                <a:rPr lang="vi-VN" sz="54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)</a:t>
              </a:r>
              <a:endParaRPr lang="en-US" sz="54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3298" y="48441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4805" y="645118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5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53183" cy="4327962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29108D-C233-48C4-859D-ADE71C4C15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5798" y="-68812"/>
            <a:ext cx="4526512" cy="452651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1DBE178-362E-4FAB-A5F5-8C3DD2C0CB24}"/>
              </a:ext>
            </a:extLst>
          </p:cNvPr>
          <p:cNvSpPr txBox="1"/>
          <p:nvPr/>
        </p:nvSpPr>
        <p:spPr>
          <a:xfrm>
            <a:off x="8095070" y="9349785"/>
            <a:ext cx="8156596" cy="1569630"/>
          </a:xfrm>
          <a:prstGeom prst="rect">
            <a:avLst/>
          </a:prstGeom>
          <a:solidFill>
            <a:schemeClr val="bg1"/>
          </a:solidFill>
        </p:spPr>
        <p:txBody>
          <a:bodyPr wrap="none" lIns="91410" tIns="45705" rIns="91410" bIns="45705" rtlCol="0"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CHỦ ĐỀ CÂU 50. </a:t>
            </a:r>
          </a:p>
          <a:p>
            <a:pPr algn="ctr"/>
            <a:r>
              <a: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PHƯƠNG TRÌNH MẶT CẦU</a:t>
            </a:r>
          </a:p>
        </p:txBody>
      </p:sp>
    </p:spTree>
    <p:extLst>
      <p:ext uri="{BB962C8B-B14F-4D97-AF65-F5344CB8AC3E}">
        <p14:creationId xmlns:p14="http://schemas.microsoft.com/office/powerpoint/2010/main" val="2957627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115043" y="1745397"/>
            <a:ext cx="24153914" cy="11970603"/>
            <a:chOff x="48567" y="4381500"/>
            <a:chExt cx="24153914" cy="12178902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314524" y="4502380"/>
              <a:ext cx="23887957" cy="1205802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prstClr val="black"/>
                </a:solidFill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584114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668001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200663" y="1914611"/>
                <a:ext cx="17802337" cy="113649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8650" marR="0" indent="-62865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“=”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xẩy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𝒓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𝑹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8650" marR="0" indent="-62865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𝑻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chiều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8650" marR="0" indent="-62865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𝒉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𝑹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4800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800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  <m:t>𝟔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𝟑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𝑹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ó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</m:d>
                  </m:oMath>
                </a14:m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𝑰𝑨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𝒛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𝑨𝑰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663" y="1914611"/>
                <a:ext cx="17802337" cy="11364971"/>
              </a:xfrm>
              <a:prstGeom prst="rect">
                <a:avLst/>
              </a:prstGeom>
              <a:blipFill>
                <a:blip r:embed="rId3"/>
                <a:stretch>
                  <a:fillRect l="-1541" b="-1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9">
            <a:extLst>
              <a:ext uri="{FF2B5EF4-FFF2-40B4-BE49-F238E27FC236}">
                <a16:creationId xmlns:a16="http://schemas.microsoft.com/office/drawing/2014/main" id="{062C1B5D-773E-4E9D-87ED-AFF997304E87}"/>
              </a:ext>
            </a:extLst>
          </p:cNvPr>
          <p:cNvSpPr txBox="1"/>
          <p:nvPr/>
        </p:nvSpPr>
        <p:spPr>
          <a:xfrm>
            <a:off x="8477250" y="457200"/>
            <a:ext cx="1412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50: PHƯƠNG TRÌNH MẶT CẦU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AFD91C3D-F31C-484C-9FD1-59734248DF5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84" y="2950691"/>
            <a:ext cx="5153626" cy="4839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783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48491" y="4755494"/>
            <a:ext cx="24153914" cy="8960505"/>
            <a:chOff x="48567" y="4381500"/>
            <a:chExt cx="24153914" cy="9116426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314524" y="4502380"/>
              <a:ext cx="23887957" cy="899554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prstClr val="black"/>
                </a:solidFill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584114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668001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609372" y="5185180"/>
                <a:ext cx="17802337" cy="80736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𝑰𝑨</m:t>
                    </m:r>
                  </m:oMath>
                </a14:m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𝑰𝑴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⇔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𝑴</m:t>
                            </m:r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rad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rad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d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𝑴</m:t>
                            </m:r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rad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rad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nl-NL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nl-NL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l-NL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e>
                      </m:d>
                      <m:r>
                        <a:rPr lang="nl-NL" sz="48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4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nl-NL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nl-NL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l-NL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e>
                      </m:d>
                      <m:r>
                        <a:rPr lang="nl-NL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48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nl-NL" sz="48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nl-NL" sz="4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nl-NL" sz="4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sz="48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nl-NL" sz="48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l-NL" sz="48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nl-NL" sz="48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l-NL" sz="4800" b="1" i="1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l-NL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nl-NL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48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nl-NL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nl-NL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nl-NL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e>
                    </m:d>
                    <m:r>
                      <a:rPr lang="nl-NL" sz="4800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8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nl-NL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nl-NL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e>
                    </m:d>
                    <m:r>
                      <a:rPr lang="nl-NL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8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nl-NL" sz="48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nl-NL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nl-NL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nl-NL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sz="4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nl-NL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800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l-NL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nl-NL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nl-NL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Vậy: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372" y="5185180"/>
                <a:ext cx="17802337" cy="8073620"/>
              </a:xfrm>
              <a:prstGeom prst="rect">
                <a:avLst/>
              </a:prstGeom>
              <a:blipFill>
                <a:blip r:embed="rId3"/>
                <a:stretch>
                  <a:fillRect l="-1541" t="-1813" b="-3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9">
            <a:extLst>
              <a:ext uri="{FF2B5EF4-FFF2-40B4-BE49-F238E27FC236}">
                <a16:creationId xmlns:a16="http://schemas.microsoft.com/office/drawing/2014/main" id="{062C1B5D-773E-4E9D-87ED-AFF997304E87}"/>
              </a:ext>
            </a:extLst>
          </p:cNvPr>
          <p:cNvSpPr txBox="1"/>
          <p:nvPr/>
        </p:nvSpPr>
        <p:spPr>
          <a:xfrm>
            <a:off x="8477250" y="457200"/>
            <a:ext cx="1412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50: PHƯƠNG TRÌNH MẶT CẦU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AFD91C3D-F31C-484C-9FD1-59734248DF5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02" y="6172200"/>
            <a:ext cx="5153626" cy="48394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C679526-07E6-44AE-A1F8-9BFEDF3DB26C}"/>
              </a:ext>
            </a:extLst>
          </p:cNvPr>
          <p:cNvGrpSpPr/>
          <p:nvPr/>
        </p:nvGrpSpPr>
        <p:grpSpPr>
          <a:xfrm>
            <a:off x="314448" y="2670575"/>
            <a:ext cx="23556178" cy="1234536"/>
            <a:chOff x="425801" y="4978171"/>
            <a:chExt cx="23556178" cy="123453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E2E4AF4-D017-4EBE-B8ED-8A59D4969F7C}"/>
                </a:ext>
              </a:extLst>
            </p:cNvPr>
            <p:cNvGrpSpPr/>
            <p:nvPr/>
          </p:nvGrpSpPr>
          <p:grpSpPr>
            <a:xfrm>
              <a:off x="425801" y="4978171"/>
              <a:ext cx="23556178" cy="1234536"/>
              <a:chOff x="241306" y="2243792"/>
              <a:chExt cx="11778089" cy="617268"/>
            </a:xfrm>
            <a:solidFill>
              <a:srgbClr val="327E3B"/>
            </a:solidFill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D645380-D689-4D66-A26C-296563B3B0D7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CC57FD8-C8F9-4EF9-B10C-A7C0B5E24797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032CFC1-A2FD-40BA-9773-4BAFC6804CD8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BAD42FE1-B342-4F98-BC77-911F00F72A4F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9C8F247-817F-4A55-A8F4-2D833BDC05BA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6674345A-FE8C-4793-A14D-4EFB26D1539A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D650A80-6ECC-41E6-AE41-C7943C095657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D186C4BF-E1B3-48A4-9080-D16D74782C62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>
                  <a:solidFill>
                    <a:prstClr val="white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AA8FFF66-498A-411D-A22D-E2B2570C963B}"/>
                    </a:ext>
                  </a:extLst>
                </p:cNvPr>
                <p:cNvSpPr/>
                <p:nvPr/>
              </p:nvSpPr>
              <p:spPr>
                <a:xfrm>
                  <a:off x="1551897" y="5126224"/>
                  <a:ext cx="4391462" cy="90287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rad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AA8FFF66-498A-411D-A22D-E2B2570C96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1897" y="5126224"/>
                  <a:ext cx="4391462" cy="902876"/>
                </a:xfrm>
                <a:prstGeom prst="rect">
                  <a:avLst/>
                </a:prstGeom>
                <a:blipFill>
                  <a:blip r:embed="rId5"/>
                  <a:stretch>
                    <a:fillRect t="-6757" b="-358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FD6D747F-F6B1-433D-B4C0-F9C2B1F5B65C}"/>
                    </a:ext>
                  </a:extLst>
                </p:cNvPr>
                <p:cNvSpPr/>
                <p:nvPr/>
              </p:nvSpPr>
              <p:spPr>
                <a:xfrm>
                  <a:off x="7564769" y="5128167"/>
                  <a:ext cx="4391462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vi-VN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a14:m>
                  <a:r>
                    <a:rPr lang="vi-VN" sz="4800" b="1" dirty="0">
                      <a:solidFill>
                        <a:schemeClr val="bg1"/>
                      </a:solidFill>
                    </a:rPr>
                    <a:t>.</a:t>
                  </a:r>
                  <a:endParaRPr lang="en-US" sz="4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FD6D747F-F6B1-433D-B4C0-F9C2B1F5B65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4769" y="5128167"/>
                  <a:ext cx="4391462" cy="830997"/>
                </a:xfrm>
                <a:prstGeom prst="rect">
                  <a:avLst/>
                </a:prstGeom>
                <a:blipFill>
                  <a:blip r:embed="rId6"/>
                  <a:stretch>
                    <a:fillRect t="-19853" b="-352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9CBEA98-4E0E-4395-99A8-77594E1FB9EF}"/>
                </a:ext>
              </a:extLst>
            </p:cNvPr>
            <p:cNvSpPr/>
            <p:nvPr/>
          </p:nvSpPr>
          <p:spPr>
            <a:xfrm>
              <a:off x="19965515" y="5128167"/>
              <a:ext cx="341159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E8B35AB-6653-4CB3-8339-ABF381C6C6A6}"/>
                  </a:ext>
                </a:extLst>
              </p:cNvPr>
              <p:cNvSpPr/>
              <p:nvPr/>
            </p:nvSpPr>
            <p:spPr>
              <a:xfrm>
                <a:off x="13428723" y="2799408"/>
                <a:ext cx="431947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vi-VN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E8B35AB-6653-4CB3-8339-ABF381C6C6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8723" y="2799408"/>
                <a:ext cx="4319474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5F11345-A625-4505-8311-05F5BA2E6351}"/>
                  </a:ext>
                </a:extLst>
              </p:cNvPr>
              <p:cNvSpPr/>
              <p:nvPr/>
            </p:nvSpPr>
            <p:spPr>
              <a:xfrm>
                <a:off x="19441596" y="2783801"/>
                <a:ext cx="4429029" cy="917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rad>
                      <m:r>
                        <a:rPr lang="vi-VN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5F11345-A625-4505-8311-05F5BA2E63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1596" y="2783801"/>
                <a:ext cx="4429029" cy="91788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>
            <a:extLst>
              <a:ext uri="{FF2B5EF4-FFF2-40B4-BE49-F238E27FC236}">
                <a16:creationId xmlns:a16="http://schemas.microsoft.com/office/drawing/2014/main" id="{0D808FE5-8B3D-497C-9200-511A9A171A57}"/>
              </a:ext>
            </a:extLst>
          </p:cNvPr>
          <p:cNvSpPr/>
          <p:nvPr/>
        </p:nvSpPr>
        <p:spPr>
          <a:xfrm>
            <a:off x="6355892" y="2773417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119325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371363" y="6525436"/>
            <a:ext cx="23556178" cy="1234536"/>
            <a:chOff x="425801" y="4978171"/>
            <a:chExt cx="23556178" cy="1234536"/>
          </a:xfrm>
        </p:grpSpPr>
        <p:grpSp>
          <p:nvGrpSpPr>
            <p:cNvPr id="94" name="Group 93"/>
            <p:cNvGrpSpPr/>
            <p:nvPr/>
          </p:nvGrpSpPr>
          <p:grpSpPr>
            <a:xfrm>
              <a:off x="425801" y="4978171"/>
              <a:ext cx="23556178" cy="1234536"/>
              <a:chOff x="241306" y="2243792"/>
              <a:chExt cx="11778089" cy="617268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>
                  <a:solidFill>
                    <a:prstClr val="white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551897" y="5126224"/>
                  <a:ext cx="4391462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vi-VN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1897" y="5126224"/>
                  <a:ext cx="4391462" cy="830997"/>
                </a:xfrm>
                <a:prstGeom prst="rect">
                  <a:avLst/>
                </a:prstGeom>
                <a:blipFill>
                  <a:blip r:embed="rId2"/>
                  <a:stretch>
                    <a:fillRect t="-16176" b="-389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7564769" y="5128167"/>
                  <a:ext cx="4391462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vi-VN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a14:m>
                  <a:r>
                    <a:rPr lang="vi-VN" sz="4800" b="1" dirty="0">
                      <a:solidFill>
                        <a:schemeClr val="bg1"/>
                      </a:solidFill>
                    </a:rPr>
                    <a:t>.</a:t>
                  </a:r>
                  <a:endParaRPr lang="en-US" sz="4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4769" y="5128167"/>
                  <a:ext cx="4391462" cy="830997"/>
                </a:xfrm>
                <a:prstGeom prst="rect">
                  <a:avLst/>
                </a:prstGeom>
                <a:blipFill>
                  <a:blip r:embed="rId3"/>
                  <a:stretch>
                    <a:fillRect t="-19853" b="-352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E1A7A85-01DC-462D-AF0B-D536F84C467F}"/>
                </a:ext>
              </a:extLst>
            </p:cNvPr>
            <p:cNvSpPr/>
            <p:nvPr/>
          </p:nvSpPr>
          <p:spPr>
            <a:xfrm>
              <a:off x="19965515" y="5128167"/>
              <a:ext cx="341159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115043" y="7977154"/>
            <a:ext cx="24038277" cy="5738846"/>
            <a:chOff x="48567" y="4381500"/>
            <a:chExt cx="24038277" cy="583870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238324" y="4502380"/>
              <a:ext cx="23848520" cy="5717827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prstClr val="black"/>
                </a:solidFill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584114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668001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63653" y="1603044"/>
            <a:ext cx="24090260" cy="4797682"/>
            <a:chOff x="923003" y="3917552"/>
            <a:chExt cx="24090260" cy="4797682"/>
          </a:xfrm>
        </p:grpSpPr>
        <p:sp>
          <p:nvSpPr>
            <p:cNvPr id="42" name="Rounded Rectangle 41"/>
            <p:cNvSpPr/>
            <p:nvPr/>
          </p:nvSpPr>
          <p:spPr>
            <a:xfrm>
              <a:off x="1068375" y="4175177"/>
              <a:ext cx="23944888" cy="4540057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432146" cy="1040476"/>
              <a:chOff x="923003" y="3917552"/>
              <a:chExt cx="4432146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4" y="3961674"/>
                <a:ext cx="3993105" cy="832104"/>
                <a:chOff x="2028794" y="4323624"/>
                <a:chExt cx="3993105" cy="832104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609295" y="2743123"/>
                  <a:ext cx="832104" cy="3993105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808421" y="4347538"/>
                  <a:ext cx="3061079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50.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5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15E209CC-1489-4D40-97BE-47CAFD5B4CAB}"/>
                  </a:ext>
                </a:extLst>
              </p:cNvPr>
              <p:cNvSpPr/>
              <p:nvPr/>
            </p:nvSpPr>
            <p:spPr>
              <a:xfrm>
                <a:off x="13485638" y="6654269"/>
                <a:ext cx="431947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vi-VN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15E209CC-1489-4D40-97BE-47CAFD5B4C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5638" y="6654269"/>
                <a:ext cx="4319474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5E209CC-1489-4D40-97BE-47CAFD5B4CAB}"/>
                  </a:ext>
                </a:extLst>
              </p:cNvPr>
              <p:cNvSpPr/>
              <p:nvPr/>
            </p:nvSpPr>
            <p:spPr>
              <a:xfrm>
                <a:off x="19498511" y="6638662"/>
                <a:ext cx="442902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vi-VN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𝟔</m:t>
                      </m:r>
                      <m:r>
                        <a:rPr lang="vi-VN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5E209CC-1489-4D40-97BE-47CAFD5B4C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8511" y="6638662"/>
                <a:ext cx="4429029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154863" y="8240943"/>
                <a:ext cx="19114093" cy="5120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𝒓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),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𝑰𝑯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𝑰𝑲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𝑪𝑰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𝑪𝑰𝑲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𝑪𝑴𝑯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𝑰𝑲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𝑴𝑯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𝑪𝑲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𝑪𝑯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𝒓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𝑯𝑴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𝑰𝑲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𝑪𝑯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𝑪𝑲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e>
                        </m:rad>
                      </m:den>
                    </m:f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863" y="8240943"/>
                <a:ext cx="19114093" cy="5120441"/>
              </a:xfrm>
              <a:prstGeom prst="rect">
                <a:avLst/>
              </a:prstGeom>
              <a:blipFill>
                <a:blip r:embed="rId8"/>
                <a:stretch>
                  <a:fillRect t="-2143" r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84159" y="1758835"/>
                <a:ext cx="23509943" cy="46396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vi-VN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	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𝑶𝒙𝒚𝒛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),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𝜟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𝒚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𝒛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𝑵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𝜟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𝑵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𝑵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𝒂𝒙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𝒃𝒚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𝒄𝒛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𝒃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𝒄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bằng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59" y="1758835"/>
                <a:ext cx="23509943" cy="4639603"/>
              </a:xfrm>
              <a:prstGeom prst="rect">
                <a:avLst/>
              </a:prstGeom>
              <a:blipFill>
                <a:blip r:embed="rId9"/>
                <a:stretch>
                  <a:fillRect l="-1167" t="-2365" r="-1193" b="-5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9">
            <a:extLst>
              <a:ext uri="{FF2B5EF4-FFF2-40B4-BE49-F238E27FC236}">
                <a16:creationId xmlns:a16="http://schemas.microsoft.com/office/drawing/2014/main" id="{062C1B5D-773E-4E9D-87ED-AFF997304E87}"/>
              </a:ext>
            </a:extLst>
          </p:cNvPr>
          <p:cNvSpPr txBox="1"/>
          <p:nvPr/>
        </p:nvSpPr>
        <p:spPr>
          <a:xfrm>
            <a:off x="8477250" y="457200"/>
            <a:ext cx="1412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50: PHƯƠNG TRÌNH MẶT CẦU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A3F1C90-1321-486D-AA7E-115812AD0E1D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37" y="9085335"/>
            <a:ext cx="4900579" cy="45162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489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115043" y="1745397"/>
            <a:ext cx="24153914" cy="11970603"/>
            <a:chOff x="48567" y="4381500"/>
            <a:chExt cx="24153914" cy="12178902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314524" y="4502380"/>
              <a:ext cx="23887957" cy="1205802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prstClr val="black"/>
                </a:solidFill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584114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668001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196198" y="1968490"/>
                <a:ext cx="17802337" cy="55474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𝐍</m:t>
                          </m:r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𝛑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p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𝐂𝐇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𝛑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 i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d>
                                    <m:d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800" b="1" i="0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  <m:r>
                                        <a:rPr lang="en-US" sz="4800" b="1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4800" b="1" i="0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e>
                                  </m:d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4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800" b="1" i="0">
                                              <a:latin typeface="Cambria Math" panose="02040503050406030204" pitchFamily="18" charset="0"/>
                                            </a:rPr>
                                            <m:t>𝐱</m:t>
                                          </m:r>
                                        </m:e>
                                        <m:sup>
                                          <m:r>
                                            <a:rPr lang="en-US" sz="4800" b="1" i="0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en-US" sz="4800" b="1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800" b="1" i="0">
                                          <a:latin typeface="Cambria Math" panose="02040503050406030204" pitchFamily="18" charset="0"/>
                                        </a:rPr>
                                        <m:t>𝟗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.(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𝛑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  <m:r>
                                    <a:rPr lang="en-US" sz="4800" b="1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800" b="1" i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b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𝐍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𝐟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sz="4800" b="1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800" b="1" i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𝟔𝐱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800" b="1" i="0">
                        <a:latin typeface="Cambria Math" panose="02040503050406030204" pitchFamily="18" charset="0"/>
                      </a:rPr>
                      <m:t>𝐟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𝟔𝐱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0">
                        <a:latin typeface="Cambria Math" panose="02040503050406030204" pitchFamily="18" charset="0"/>
                      </a:rPr>
                      <m:t>𝐟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𝟗</m:t>
                            </m:r>
                          </m:e>
                        </m:eqArr>
                      </m:e>
                    </m:d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b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𝐍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>
                        <a:latin typeface="Cambria Math" panose="02040503050406030204" pitchFamily="18" charset="0"/>
                      </a:rPr>
                      <m:t>𝐈𝐂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endParaRPr lang="en-US" sz="48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6198" y="1968490"/>
                <a:ext cx="17802337" cy="5547481"/>
              </a:xfrm>
              <a:prstGeom prst="rect">
                <a:avLst/>
              </a:prstGeom>
              <a:blipFill>
                <a:blip r:embed="rId3"/>
                <a:stretch>
                  <a:fillRect b="-3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9">
            <a:extLst>
              <a:ext uri="{FF2B5EF4-FFF2-40B4-BE49-F238E27FC236}">
                <a16:creationId xmlns:a16="http://schemas.microsoft.com/office/drawing/2014/main" id="{062C1B5D-773E-4E9D-87ED-AFF997304E87}"/>
              </a:ext>
            </a:extLst>
          </p:cNvPr>
          <p:cNvSpPr txBox="1"/>
          <p:nvPr/>
        </p:nvSpPr>
        <p:spPr>
          <a:xfrm>
            <a:off x="8477250" y="457200"/>
            <a:ext cx="1412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50: PHƯƠNG TRÌNH MẶT CẦU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C7D31B-5B9A-48C7-9132-947975BC124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310" y="2698131"/>
            <a:ext cx="4910090" cy="494239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A508F1E-3AF6-4FB6-AE25-B0C7A11AFF3F}"/>
                  </a:ext>
                </a:extLst>
              </p:cNvPr>
              <p:cNvSpPr/>
              <p:nvPr/>
            </p:nvSpPr>
            <p:spPr>
              <a:xfrm>
                <a:off x="840542" y="7881853"/>
                <a:ext cx="23543458" cy="53589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>
                        <a:latin typeface="Cambria Math" panose="02040503050406030204" pitchFamily="18" charset="0"/>
                      </a:rPr>
                      <m:t>𝐂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∈(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𝐒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):(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𝐳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𝟖𝟏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>
                        <a:latin typeface="Cambria Math" panose="02040503050406030204" pitchFamily="18" charset="0"/>
                      </a:rPr>
                      <m:t>𝐂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>
                        <a:latin typeface="Cambria Math" panose="02040503050406030204" pitchFamily="18" charset="0"/>
                      </a:rPr>
                      <m:t>𝐂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𝟏𝟏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>
                        <a:latin typeface="Cambria Math" panose="02040503050406030204" pitchFamily="18" charset="0"/>
                      </a:rPr>
                      <m:t>𝐂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𝟒𝟑</m:t>
                            </m:r>
                          </m:num>
                          <m:den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𝟏𝟏</m:t>
                            </m:r>
                          </m:den>
                        </m:f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𝟑𝟐</m:t>
                            </m:r>
                          </m:num>
                          <m:den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𝟏𝟏</m:t>
                            </m:r>
                          </m:den>
                        </m:f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𝟒𝟏</m:t>
                            </m:r>
                          </m:num>
                          <m:den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𝟏𝟏</m:t>
                            </m:r>
                          </m:den>
                        </m:f>
                      </m:e>
                    </m:d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>
                        <a:latin typeface="Cambria Math" panose="02040503050406030204" pitchFamily="18" charset="0"/>
                      </a:rPr>
                      <m:t>𝐂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>
                        <a:latin typeface="Cambria Math" panose="02040503050406030204" pitchFamily="18" charset="0"/>
                      </a:rPr>
                      <m:t>𝐂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𝟏𝟏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𝐈𝐇</m:t>
                        </m:r>
                      </m:e>
                    </m:acc>
                    <m:r>
                      <a:rPr lang="en-US" sz="4800" b="1" i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𝐈𝐂</m:t>
                        </m:r>
                      </m:e>
                    </m:ac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>
                        <a:latin typeface="Cambria Math" panose="02040503050406030204" pitchFamily="18" charset="0"/>
                      </a:rPr>
                      <m:t>𝐇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𝑰𝑯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vi-VN" sz="4800" b="1" dirty="0">
                    <a:solidFill>
                      <a:srgbClr val="66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A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A508F1E-3AF6-4FB6-AE25-B0C7A11AFF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542" y="7881853"/>
                <a:ext cx="23543458" cy="5358968"/>
              </a:xfrm>
              <a:prstGeom prst="rect">
                <a:avLst/>
              </a:prstGeom>
              <a:blipFill>
                <a:blip r:embed="rId5"/>
                <a:stretch>
                  <a:fillRect l="-1191" t="-2389" b="-5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255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362643" y="5397611"/>
            <a:ext cx="23472882" cy="1515936"/>
            <a:chOff x="452771" y="4847013"/>
            <a:chExt cx="23472882" cy="1515936"/>
          </a:xfrm>
        </p:grpSpPr>
        <p:grpSp>
          <p:nvGrpSpPr>
            <p:cNvPr id="94" name="Group 93"/>
            <p:cNvGrpSpPr/>
            <p:nvPr/>
          </p:nvGrpSpPr>
          <p:grpSpPr>
            <a:xfrm>
              <a:off x="452771" y="4847013"/>
              <a:ext cx="23472882" cy="1515936"/>
              <a:chOff x="254791" y="2178213"/>
              <a:chExt cx="11736441" cy="757968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538287" y="2190914"/>
                <a:ext cx="2468235" cy="731447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298808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178213"/>
                <a:ext cx="2468235" cy="7579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54791" y="2330766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 </a:t>
                </a:r>
                <a:endParaRPr lang="en-US" sz="6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75549" y="2200164"/>
                <a:ext cx="2468235" cy="731447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54178" y="2331942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522997" y="2190914"/>
                <a:ext cx="2468235" cy="717494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60615" y="2331942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>
                  <a:solidFill>
                    <a:prstClr val="white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372449" y="4935802"/>
                  <a:ext cx="4391462" cy="12886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prstClr val="white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𝒅</m:t>
                      </m:r>
                      <m:r>
                        <a:rPr lang="en-US" sz="5400" b="1" i="1" smtClean="0">
                          <a:solidFill>
                            <a:prstClr val="white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prstClr val="white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prstClr val="white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2449" y="4935802"/>
                  <a:ext cx="4391462" cy="1288686"/>
                </a:xfrm>
                <a:prstGeom prst="rect">
                  <a:avLst/>
                </a:prstGeom>
                <a:blipFill>
                  <a:blip r:embed="rId2"/>
                  <a:stretch>
                    <a:fillRect b="-104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7564769" y="5179940"/>
                  <a:ext cx="4391462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vi-VN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vi-VN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a14:m>
                  <a:r>
                    <a:rPr lang="vi-VN" sz="4800" b="1" dirty="0">
                      <a:solidFill>
                        <a:schemeClr val="bg1"/>
                      </a:solidFill>
                    </a:rPr>
                    <a:t>.</a:t>
                  </a:r>
                  <a:endParaRPr lang="en-US" sz="4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4769" y="5179940"/>
                  <a:ext cx="4391462" cy="830997"/>
                </a:xfrm>
                <a:prstGeom prst="rect">
                  <a:avLst/>
                </a:prstGeom>
                <a:blipFill>
                  <a:blip r:embed="rId3"/>
                  <a:stretch>
                    <a:fillRect t="-19853" b="-352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E1A7A85-01DC-462D-AF0B-D536F84C467F}"/>
                </a:ext>
              </a:extLst>
            </p:cNvPr>
            <p:cNvSpPr/>
            <p:nvPr/>
          </p:nvSpPr>
          <p:spPr>
            <a:xfrm>
              <a:off x="19552949" y="5152119"/>
              <a:ext cx="435192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93106" y="6895658"/>
            <a:ext cx="24038277" cy="6820342"/>
            <a:chOff x="48567" y="4381500"/>
            <a:chExt cx="24038277" cy="6939022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238324" y="4502380"/>
              <a:ext cx="23848520" cy="681814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prstClr val="black"/>
                </a:solidFill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584114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668001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63653" y="1603044"/>
            <a:ext cx="24090260" cy="3639424"/>
            <a:chOff x="923003" y="3917552"/>
            <a:chExt cx="24090260" cy="3639424"/>
          </a:xfrm>
        </p:grpSpPr>
        <p:sp>
          <p:nvSpPr>
            <p:cNvPr id="42" name="Rounded Rectangle 41"/>
            <p:cNvSpPr/>
            <p:nvPr/>
          </p:nvSpPr>
          <p:spPr>
            <a:xfrm>
              <a:off x="1068375" y="4175178"/>
              <a:ext cx="23944888" cy="338179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432146" cy="1040476"/>
              <a:chOff x="923003" y="3917552"/>
              <a:chExt cx="4432146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4" y="3961674"/>
                <a:ext cx="3993105" cy="832104"/>
                <a:chOff x="2028794" y="4323624"/>
                <a:chExt cx="3993105" cy="832104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609295" y="2743123"/>
                  <a:ext cx="832104" cy="3993105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808421" y="4347538"/>
                  <a:ext cx="3061079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50.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6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15E209CC-1489-4D40-97BE-47CAFD5B4CAB}"/>
                  </a:ext>
                </a:extLst>
              </p:cNvPr>
              <p:cNvSpPr/>
              <p:nvPr/>
            </p:nvSpPr>
            <p:spPr>
              <a:xfrm>
                <a:off x="13449947" y="5410200"/>
                <a:ext cx="4511777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prstClr val="white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𝒅</m:t>
                      </m:r>
                      <m:r>
                        <a:rPr lang="en-US" sz="4800" b="1" i="1" smtClean="0">
                          <a:solidFill>
                            <a:prstClr val="white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prstClr val="white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8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den>
                      </m:f>
                      <m:r>
                        <m:rPr>
                          <m:nor/>
                        </m:rPr>
                        <a:rPr lang="en-US" sz="4800" b="1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15E209CC-1489-4D40-97BE-47CAFD5B4C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9947" y="5410200"/>
                <a:ext cx="4511777" cy="14752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5E209CC-1489-4D40-97BE-47CAFD5B4CAB}"/>
                  </a:ext>
                </a:extLst>
              </p:cNvPr>
              <p:cNvSpPr/>
              <p:nvPr/>
            </p:nvSpPr>
            <p:spPr>
              <a:xfrm>
                <a:off x="19406496" y="5715000"/>
                <a:ext cx="442902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vi-VN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𝒅</m:t>
                      </m:r>
                      <m:r>
                        <a:rPr lang="vi-VN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vi-VN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𝟑</m:t>
                      </m:r>
                      <m:r>
                        <a:rPr lang="vi-VN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5E209CC-1489-4D40-97BE-47CAFD5B4C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6496" y="5715000"/>
                <a:ext cx="4429029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348545" y="8305717"/>
                <a:ext cx="18621142" cy="42223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fr-FR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fr-F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func>
                          <m:func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fr-FR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func>
                        <m:func>
                          <m:func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fr-FR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func>
                      </m:e>
                    </m:d>
                  </m:oMath>
                </a14:m>
                <a:r>
                  <a:rPr lang="fr-FR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fr-FR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vtpt</a:t>
                </a:r>
                <a:r>
                  <a:rPr lang="fr-FR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func>
                          <m:func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fr-FR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func>
                        <m:func>
                          <m:func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fr-FR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func>
                      </m:e>
                    </m:d>
                  </m:oMath>
                </a14:m>
                <a:endParaRPr lang="vi-VN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fr-F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F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fr-F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>
                  <a:defRPr/>
                </a:pPr>
                <a:r>
                  <a:rPr lang="fr-FR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fr-FR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fr-FR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>
                  <a:defRPr/>
                </a:pPr>
                <a:r>
                  <a:rPr lang="fr-FR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fr-FR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nón</a:t>
                </a:r>
                <a:r>
                  <a:rPr lang="fr-FR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d>
                  </m:oMath>
                </a14:m>
                <a:r>
                  <a:rPr lang="fr-FR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fr-F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fr-F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sSup>
                      <m:sSup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fr-F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F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lang="fr-F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fr-F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fr-F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sSup>
                      <m:sSup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fr-F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fr-F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fr-F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d>
                      <m:d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fr-F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fr-FR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fr-FR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F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fr-F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545" y="8305717"/>
                <a:ext cx="18621142" cy="4222374"/>
              </a:xfrm>
              <a:prstGeom prst="rect">
                <a:avLst/>
              </a:prstGeom>
              <a:blipFill>
                <a:blip r:embed="rId8"/>
                <a:stretch>
                  <a:fillRect l="-1473" t="-1299" b="-2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96544" y="1796661"/>
                <a:ext cx="23509943" cy="3432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vi-VN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	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𝑶𝒙𝒚𝒛</m:t>
                    </m:r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  <m:func>
                          <m:func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  <m:func>
                          <m:func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  Xét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nón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func>
                          <m:func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  <m:func>
                          <m:func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bao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44" y="1796661"/>
                <a:ext cx="23509943" cy="3432735"/>
              </a:xfrm>
              <a:prstGeom prst="rect">
                <a:avLst/>
              </a:prstGeom>
              <a:blipFill>
                <a:blip r:embed="rId9"/>
                <a:stretch>
                  <a:fillRect l="-1193" t="-3197" r="-1193" b="-7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9">
            <a:extLst>
              <a:ext uri="{FF2B5EF4-FFF2-40B4-BE49-F238E27FC236}">
                <a16:creationId xmlns:a16="http://schemas.microsoft.com/office/drawing/2014/main" id="{062C1B5D-773E-4E9D-87ED-AFF997304E87}"/>
              </a:ext>
            </a:extLst>
          </p:cNvPr>
          <p:cNvSpPr txBox="1"/>
          <p:nvPr/>
        </p:nvSpPr>
        <p:spPr>
          <a:xfrm>
            <a:off x="8477250" y="457200"/>
            <a:ext cx="1412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50: PHƯƠNG TRÌNH MẶT CẦU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BA606C35-FA9A-4453-83A2-2F0A79995B4D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31" y="8235197"/>
            <a:ext cx="4926289" cy="51204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972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93106" y="6895658"/>
            <a:ext cx="24038277" cy="6820342"/>
            <a:chOff x="48567" y="4381500"/>
            <a:chExt cx="24038277" cy="6939022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238324" y="4502380"/>
              <a:ext cx="23848520" cy="681814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prstClr val="black"/>
                </a:solidFill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584114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668001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63653" y="1603044"/>
            <a:ext cx="24090260" cy="3639424"/>
            <a:chOff x="923003" y="3917552"/>
            <a:chExt cx="24090260" cy="3639424"/>
          </a:xfrm>
        </p:grpSpPr>
        <p:sp>
          <p:nvSpPr>
            <p:cNvPr id="42" name="Rounded Rectangle 41"/>
            <p:cNvSpPr/>
            <p:nvPr/>
          </p:nvSpPr>
          <p:spPr>
            <a:xfrm>
              <a:off x="1068375" y="4175178"/>
              <a:ext cx="23944888" cy="338179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432146" cy="1040476"/>
              <a:chOff x="923003" y="3917552"/>
              <a:chExt cx="4432146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4" y="3961674"/>
                <a:ext cx="3993105" cy="832104"/>
                <a:chOff x="2028794" y="4323624"/>
                <a:chExt cx="3993105" cy="832104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609295" y="2743123"/>
                  <a:ext cx="832104" cy="3993105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808421" y="4347538"/>
                  <a:ext cx="3061079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50.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6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860943" y="7475271"/>
                <a:ext cx="18621142" cy="5879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fr-FR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Khảo</a:t>
                </a:r>
                <a:r>
                  <a:rPr lang="fr-FR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sát</a:t>
                </a:r>
                <a:r>
                  <a:rPr lang="fr-FR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fr-F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fr-F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fr-FR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fr-FR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F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fr-F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>
                  <a:defRPr/>
                </a:pPr>
                <a:r>
                  <a:rPr lang="fr-FR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fr-FR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max khi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fr-F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fr-F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𝑰𝑯</m:t>
                    </m:r>
                    <m:r>
                      <a:rPr lang="fr-F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fr-F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fr-F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fr-F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𝑰𝑯</m:t>
                        </m:r>
                      </m:e>
                    </m:acc>
                    <m:r>
                      <a:rPr lang="fr-F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𝑰𝑩</m:t>
                        </m:r>
                      </m:e>
                    </m:acc>
                  </m:oMath>
                </a14:m>
                <a:r>
                  <a:rPr lang="fr-FR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func>
                          <m:func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fr-FR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  <m:func>
                          <m:func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fr-FR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</m:e>
                    </m:d>
                  </m:oMath>
                </a14:m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func>
                          <m:func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  <m:func>
                          <m:func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</m:e>
                    </m:d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d>
                      <m:d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d>
                      <m:d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800" b="1">
                        <a:solidFill>
                          <a:prstClr val="black"/>
                        </a:solidFill>
                        <a:latin typeface="Cambria Math"/>
                      </a:rPr>
                      <m:t>, 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func>
                          <m:func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  <m:func>
                          <m:func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tới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vi-VN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lvl="0" algn="ctr">
                  <a:defRPr/>
                </a:pPr>
                <a:endParaRPr lang="vi-VN" sz="20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</m:d>
                      </m:e>
                    </m:d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943" y="7475271"/>
                <a:ext cx="18621142" cy="5879110"/>
              </a:xfrm>
              <a:prstGeom prst="rect">
                <a:avLst/>
              </a:prstGeom>
              <a:blipFill>
                <a:blip r:embed="rId4"/>
                <a:stretch>
                  <a:fillRect l="-1473" t="-1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96544" y="1796661"/>
                <a:ext cx="23509943" cy="3432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vi-VN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	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𝑶𝒙𝒚𝒛</m:t>
                    </m:r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  <m:func>
                          <m:func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  <m:func>
                          <m:func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  Xét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nón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func>
                          <m:func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  <m:func>
                          <m:func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bao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44" y="1796661"/>
                <a:ext cx="23509943" cy="3432735"/>
              </a:xfrm>
              <a:prstGeom prst="rect">
                <a:avLst/>
              </a:prstGeom>
              <a:blipFill>
                <a:blip r:embed="rId5"/>
                <a:stretch>
                  <a:fillRect l="-1193" t="-3197" r="-1193" b="-7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9">
            <a:extLst>
              <a:ext uri="{FF2B5EF4-FFF2-40B4-BE49-F238E27FC236}">
                <a16:creationId xmlns:a16="http://schemas.microsoft.com/office/drawing/2014/main" id="{062C1B5D-773E-4E9D-87ED-AFF997304E87}"/>
              </a:ext>
            </a:extLst>
          </p:cNvPr>
          <p:cNvSpPr txBox="1"/>
          <p:nvPr/>
        </p:nvSpPr>
        <p:spPr>
          <a:xfrm>
            <a:off x="8477250" y="457200"/>
            <a:ext cx="1412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50: PHƯƠNG TRÌNH MẶT CẦU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BA606C35-FA9A-4453-83A2-2F0A79995B4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31" y="8235197"/>
            <a:ext cx="4926289" cy="51204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4DC6579C-1E12-4D03-B09A-C8C3C8EE3AB0}"/>
              </a:ext>
            </a:extLst>
          </p:cNvPr>
          <p:cNvGrpSpPr/>
          <p:nvPr/>
        </p:nvGrpSpPr>
        <p:grpSpPr>
          <a:xfrm>
            <a:off x="362643" y="5397611"/>
            <a:ext cx="23472882" cy="1515936"/>
            <a:chOff x="452771" y="4847013"/>
            <a:chExt cx="23472882" cy="151593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D740E65-A2D7-4699-8C49-FDA9F200E6DE}"/>
                </a:ext>
              </a:extLst>
            </p:cNvPr>
            <p:cNvGrpSpPr/>
            <p:nvPr/>
          </p:nvGrpSpPr>
          <p:grpSpPr>
            <a:xfrm>
              <a:off x="452771" y="4847013"/>
              <a:ext cx="23472882" cy="1515936"/>
              <a:chOff x="254791" y="2178213"/>
              <a:chExt cx="11736441" cy="757968"/>
            </a:xfrm>
            <a:solidFill>
              <a:srgbClr val="327E3B"/>
            </a:solidFill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272A34D-6A99-43CA-B5E3-E04D24C6D50C}"/>
                  </a:ext>
                </a:extLst>
              </p:cNvPr>
              <p:cNvSpPr/>
              <p:nvPr/>
            </p:nvSpPr>
            <p:spPr>
              <a:xfrm>
                <a:off x="3538287" y="2190914"/>
                <a:ext cx="2468235" cy="731447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27754AE1-4445-4BAA-87CA-DF7337B81DE7}"/>
                  </a:ext>
                </a:extLst>
              </p:cNvPr>
              <p:cNvSpPr/>
              <p:nvPr/>
            </p:nvSpPr>
            <p:spPr>
              <a:xfrm>
                <a:off x="3247742" y="2298808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FC6A083-EC6C-486C-9B77-917CF206536C}"/>
                  </a:ext>
                </a:extLst>
              </p:cNvPr>
              <p:cNvSpPr/>
              <p:nvPr/>
            </p:nvSpPr>
            <p:spPr>
              <a:xfrm>
                <a:off x="531851" y="2178213"/>
                <a:ext cx="2468235" cy="7579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8D4FD28D-5E80-4341-BF6E-93C8BCE53965}"/>
                  </a:ext>
                </a:extLst>
              </p:cNvPr>
              <p:cNvSpPr/>
              <p:nvPr/>
            </p:nvSpPr>
            <p:spPr>
              <a:xfrm>
                <a:off x="254791" y="2330766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 </a:t>
                </a:r>
                <a:endParaRPr lang="en-US" sz="6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27C5659-371B-47B7-904C-6D91B5088FAB}"/>
                  </a:ext>
                </a:extLst>
              </p:cNvPr>
              <p:cNvSpPr/>
              <p:nvPr/>
            </p:nvSpPr>
            <p:spPr>
              <a:xfrm>
                <a:off x="6575549" y="2200164"/>
                <a:ext cx="2468235" cy="731447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9BA9CB71-FAE5-42D8-8299-C3F662FE70F3}"/>
                  </a:ext>
                </a:extLst>
              </p:cNvPr>
              <p:cNvSpPr/>
              <p:nvPr/>
            </p:nvSpPr>
            <p:spPr>
              <a:xfrm>
                <a:off x="6254178" y="2331942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DF3111FD-CCBA-4BCE-B78D-7C13D7F262E5}"/>
                  </a:ext>
                </a:extLst>
              </p:cNvPr>
              <p:cNvSpPr/>
              <p:nvPr/>
            </p:nvSpPr>
            <p:spPr>
              <a:xfrm>
                <a:off x="9522997" y="2190914"/>
                <a:ext cx="2468235" cy="717494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6EAA2F96-AA1B-4598-B681-568D9F5EF4F0}"/>
                  </a:ext>
                </a:extLst>
              </p:cNvPr>
              <p:cNvSpPr/>
              <p:nvPr/>
            </p:nvSpPr>
            <p:spPr>
              <a:xfrm>
                <a:off x="9260615" y="2331942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>
                  <a:solidFill>
                    <a:prstClr val="white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B8752EE6-FEFD-4801-A6CB-9552611E0C75}"/>
                    </a:ext>
                  </a:extLst>
                </p:cNvPr>
                <p:cNvSpPr/>
                <p:nvPr/>
              </p:nvSpPr>
              <p:spPr>
                <a:xfrm>
                  <a:off x="1372449" y="4935802"/>
                  <a:ext cx="4391462" cy="12886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prstClr val="white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𝒅</m:t>
                      </m:r>
                      <m:r>
                        <a:rPr lang="en-US" sz="5400" b="1" i="1" smtClean="0">
                          <a:solidFill>
                            <a:prstClr val="white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prstClr val="white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prstClr val="white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B8752EE6-FEFD-4801-A6CB-9552611E0C7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2449" y="4935802"/>
                  <a:ext cx="4391462" cy="1288686"/>
                </a:xfrm>
                <a:prstGeom prst="rect">
                  <a:avLst/>
                </a:prstGeom>
                <a:blipFill>
                  <a:blip r:embed="rId7"/>
                  <a:stretch>
                    <a:fillRect b="-104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B4BF44F-C1E6-439B-823D-4DD576087B9A}"/>
                    </a:ext>
                  </a:extLst>
                </p:cNvPr>
                <p:cNvSpPr/>
                <p:nvPr/>
              </p:nvSpPr>
              <p:spPr>
                <a:xfrm>
                  <a:off x="7564769" y="5179940"/>
                  <a:ext cx="4391462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vi-VN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vi-VN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a14:m>
                  <a:r>
                    <a:rPr lang="vi-VN" sz="4800" b="1" dirty="0">
                      <a:solidFill>
                        <a:schemeClr val="bg1"/>
                      </a:solidFill>
                    </a:rPr>
                    <a:t>.</a:t>
                  </a:r>
                  <a:endParaRPr lang="en-US" sz="4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B4BF44F-C1E6-439B-823D-4DD576087B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4769" y="5179940"/>
                  <a:ext cx="4391462" cy="830997"/>
                </a:xfrm>
                <a:prstGeom prst="rect">
                  <a:avLst/>
                </a:prstGeom>
                <a:blipFill>
                  <a:blip r:embed="rId8"/>
                  <a:stretch>
                    <a:fillRect t="-19853" b="-352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FBDCD91-25DB-4A38-AE26-7D90D08A565A}"/>
                </a:ext>
              </a:extLst>
            </p:cNvPr>
            <p:cNvSpPr/>
            <p:nvPr/>
          </p:nvSpPr>
          <p:spPr>
            <a:xfrm>
              <a:off x="19552949" y="5152119"/>
              <a:ext cx="435192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9A6DF12D-F36A-4F1A-8311-135ED20A4752}"/>
                  </a:ext>
                </a:extLst>
              </p:cNvPr>
              <p:cNvSpPr/>
              <p:nvPr/>
            </p:nvSpPr>
            <p:spPr>
              <a:xfrm>
                <a:off x="13449947" y="5410200"/>
                <a:ext cx="4511777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prstClr val="white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𝒅</m:t>
                      </m:r>
                      <m:r>
                        <a:rPr lang="en-US" sz="4800" b="1" i="1" smtClean="0">
                          <a:solidFill>
                            <a:prstClr val="white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prstClr val="white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8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den>
                      </m:f>
                      <m:r>
                        <m:rPr>
                          <m:nor/>
                        </m:rPr>
                        <a:rPr lang="en-US" sz="4800" b="1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9A6DF12D-F36A-4F1A-8311-135ED20A47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9947" y="5410200"/>
                <a:ext cx="4511777" cy="14752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5403843-1403-45FB-B20A-0A6294D98A62}"/>
                  </a:ext>
                </a:extLst>
              </p:cNvPr>
              <p:cNvSpPr/>
              <p:nvPr/>
            </p:nvSpPr>
            <p:spPr>
              <a:xfrm>
                <a:off x="19406496" y="5715000"/>
                <a:ext cx="442902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vi-VN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𝒅</m:t>
                      </m:r>
                      <m:r>
                        <a:rPr lang="vi-VN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vi-VN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𝟑</m:t>
                      </m:r>
                      <m:r>
                        <a:rPr lang="vi-VN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5403843-1403-45FB-B20A-0A6294D98A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6496" y="5715000"/>
                <a:ext cx="4429029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id="{6ACCE866-D45E-4359-B4B4-88C12935B8D5}"/>
              </a:ext>
            </a:extLst>
          </p:cNvPr>
          <p:cNvSpPr/>
          <p:nvPr/>
        </p:nvSpPr>
        <p:spPr>
          <a:xfrm>
            <a:off x="337457" y="5671457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235228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115043" y="7977154"/>
            <a:ext cx="24038277" cy="5738846"/>
            <a:chOff x="48567" y="4381500"/>
            <a:chExt cx="24038277" cy="583870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238324" y="4502380"/>
              <a:ext cx="23848520" cy="5717827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prstClr val="black"/>
                </a:solidFill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584114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668001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63653" y="1603044"/>
            <a:ext cx="24090260" cy="4797682"/>
            <a:chOff x="923003" y="3917552"/>
            <a:chExt cx="24090260" cy="4797682"/>
          </a:xfrm>
        </p:grpSpPr>
        <p:sp>
          <p:nvSpPr>
            <p:cNvPr id="42" name="Rounded Rectangle 41"/>
            <p:cNvSpPr/>
            <p:nvPr/>
          </p:nvSpPr>
          <p:spPr>
            <a:xfrm>
              <a:off x="1068375" y="4175177"/>
              <a:ext cx="23944888" cy="4540057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432146" cy="1040476"/>
              <a:chOff x="923003" y="3917552"/>
              <a:chExt cx="4432146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4" y="3961674"/>
                <a:ext cx="3993105" cy="832104"/>
                <a:chOff x="2028794" y="4323624"/>
                <a:chExt cx="3993105" cy="832104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609295" y="2743123"/>
                  <a:ext cx="832104" cy="3993105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808421" y="4347538"/>
                  <a:ext cx="3061079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50.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7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181600" y="7881432"/>
                <a:ext cx="19114093" cy="58671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𝑴𝑨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𝑴𝑩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𝑴𝑪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𝑴𝑨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𝑴𝑩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𝑴𝑪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𝑴𝑰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𝑴𝑨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𝑪𝑨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𝑴𝑰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𝑩𝑱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7881432"/>
                <a:ext cx="19114093" cy="5867119"/>
              </a:xfrm>
              <a:prstGeom prst="rect">
                <a:avLst/>
              </a:prstGeom>
              <a:blipFill>
                <a:blip r:embed="rId4"/>
                <a:stretch>
                  <a:fillRect l="-1435" t="-1351" b="-1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71363" y="1747356"/>
                <a:ext cx="23509943" cy="46833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vi-VN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	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𝑶𝒙𝒚𝒛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kẻ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𝑴𝑨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𝑴𝑩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𝑴𝑪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𝑨𝑴𝑩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𝟔𝟎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𝑩𝑴𝑪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𝟗𝟎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𝑪𝑴𝑨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𝟏𝟐𝟎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bằng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63" y="1747356"/>
                <a:ext cx="23509943" cy="4683333"/>
              </a:xfrm>
              <a:prstGeom prst="rect">
                <a:avLst/>
              </a:prstGeom>
              <a:blipFill>
                <a:blip r:embed="rId5"/>
                <a:stretch>
                  <a:fillRect l="-1193" t="-2083" r="-1167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9">
            <a:extLst>
              <a:ext uri="{FF2B5EF4-FFF2-40B4-BE49-F238E27FC236}">
                <a16:creationId xmlns:a16="http://schemas.microsoft.com/office/drawing/2014/main" id="{062C1B5D-773E-4E9D-87ED-AFF997304E87}"/>
              </a:ext>
            </a:extLst>
          </p:cNvPr>
          <p:cNvSpPr txBox="1"/>
          <p:nvPr/>
        </p:nvSpPr>
        <p:spPr>
          <a:xfrm>
            <a:off x="8477250" y="457200"/>
            <a:ext cx="1412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50: PHƯƠNG TRÌNH MẶT CẦU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CEDB78E-57D3-46A8-BAA8-D2FA7750E967}"/>
              </a:ext>
            </a:extLst>
          </p:cNvPr>
          <p:cNvGrpSpPr/>
          <p:nvPr/>
        </p:nvGrpSpPr>
        <p:grpSpPr>
          <a:xfrm>
            <a:off x="408424" y="6471142"/>
            <a:ext cx="23472882" cy="1440324"/>
            <a:chOff x="452771" y="4922625"/>
            <a:chExt cx="23472882" cy="1440324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C47BB8E-6A40-492B-B3CF-2E36D5B58A2F}"/>
                </a:ext>
              </a:extLst>
            </p:cNvPr>
            <p:cNvGrpSpPr/>
            <p:nvPr/>
          </p:nvGrpSpPr>
          <p:grpSpPr>
            <a:xfrm>
              <a:off x="452771" y="4922625"/>
              <a:ext cx="23472882" cy="1440324"/>
              <a:chOff x="254791" y="2216019"/>
              <a:chExt cx="11736441" cy="720162"/>
            </a:xfrm>
            <a:solidFill>
              <a:srgbClr val="327E3B"/>
            </a:solidFill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E2AB2A7-9AB8-4420-9950-51419708EB5A}"/>
                  </a:ext>
                </a:extLst>
              </p:cNvPr>
              <p:cNvSpPr/>
              <p:nvPr/>
            </p:nvSpPr>
            <p:spPr>
              <a:xfrm>
                <a:off x="3538287" y="2248472"/>
                <a:ext cx="2468235" cy="67388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93850348-9D00-4F43-89B2-3726D9B22B89}"/>
                  </a:ext>
                </a:extLst>
              </p:cNvPr>
              <p:cNvSpPr/>
              <p:nvPr/>
            </p:nvSpPr>
            <p:spPr>
              <a:xfrm>
                <a:off x="3247742" y="2331942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3A8AE22-D263-49E9-91E4-8A6D56AAD81D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9238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753C44EF-7F09-40B5-9F1F-DE27AB5CFDC0}"/>
                  </a:ext>
                </a:extLst>
              </p:cNvPr>
              <p:cNvSpPr/>
              <p:nvPr/>
            </p:nvSpPr>
            <p:spPr>
              <a:xfrm>
                <a:off x="254791" y="2330766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 </a:t>
                </a:r>
                <a:endParaRPr lang="en-US" sz="6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C5FED506-31DB-449A-9808-051C98366774}"/>
                  </a:ext>
                </a:extLst>
              </p:cNvPr>
              <p:cNvSpPr/>
              <p:nvPr/>
            </p:nvSpPr>
            <p:spPr>
              <a:xfrm>
                <a:off x="6575549" y="2239222"/>
                <a:ext cx="2468235" cy="69238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F91EBE61-7DC5-46C9-813D-E3ACA6BDB21F}"/>
                  </a:ext>
                </a:extLst>
              </p:cNvPr>
              <p:cNvSpPr/>
              <p:nvPr/>
            </p:nvSpPr>
            <p:spPr>
              <a:xfrm>
                <a:off x="6254178" y="2331942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5EE905CC-7671-4BAB-98C8-FDE9BAB3D3EE}"/>
                  </a:ext>
                </a:extLst>
              </p:cNvPr>
              <p:cNvSpPr/>
              <p:nvPr/>
            </p:nvSpPr>
            <p:spPr>
              <a:xfrm>
                <a:off x="9522997" y="2216019"/>
                <a:ext cx="2468235" cy="69238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E7D67A9F-1338-4EFA-BF73-C673B72763BB}"/>
                  </a:ext>
                </a:extLst>
              </p:cNvPr>
              <p:cNvSpPr/>
              <p:nvPr/>
            </p:nvSpPr>
            <p:spPr>
              <a:xfrm>
                <a:off x="9260615" y="2331942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>
                  <a:solidFill>
                    <a:prstClr val="white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F6C8C7DC-D091-406C-BE5D-CD6B270E3ED4}"/>
                    </a:ext>
                  </a:extLst>
                </p:cNvPr>
                <p:cNvSpPr/>
                <p:nvPr/>
              </p:nvSpPr>
              <p:spPr>
                <a:xfrm>
                  <a:off x="1372449" y="5074263"/>
                  <a:ext cx="4391462" cy="12886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prstClr val="white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vi-VN" sz="54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𝟎</m:t>
                          </m:r>
                        </m:num>
                        <m:den>
                          <m:r>
                            <a:rPr lang="vi-VN" sz="54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F6C8C7DC-D091-406C-BE5D-CD6B270E3E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2449" y="5074263"/>
                  <a:ext cx="4391462" cy="1288686"/>
                </a:xfrm>
                <a:prstGeom prst="rect">
                  <a:avLst/>
                </a:prstGeom>
                <a:blipFill>
                  <a:blip r:embed="rId6"/>
                  <a:stretch>
                    <a:fillRect b="-99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624703F3-B128-4B49-8D87-73E5B580C55D}"/>
                    </a:ext>
                  </a:extLst>
                </p:cNvPr>
                <p:cNvSpPr/>
                <p:nvPr/>
              </p:nvSpPr>
              <p:spPr>
                <a:xfrm>
                  <a:off x="7564769" y="5240486"/>
                  <a:ext cx="4391462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vi-VN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a14:m>
                  <a:r>
                    <a:rPr lang="vi-VN" sz="4800" b="1" dirty="0">
                      <a:solidFill>
                        <a:schemeClr val="bg1"/>
                      </a:solidFill>
                    </a:rPr>
                    <a:t>.</a:t>
                  </a:r>
                  <a:endParaRPr lang="en-US" sz="4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624703F3-B128-4B49-8D87-73E5B580C5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4769" y="5240486"/>
                  <a:ext cx="4391462" cy="830997"/>
                </a:xfrm>
                <a:prstGeom prst="rect">
                  <a:avLst/>
                </a:prstGeom>
                <a:blipFill>
                  <a:blip r:embed="rId7"/>
                  <a:stretch>
                    <a:fillRect t="-19853" b="-352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B46DF0B-8C35-4136-8B87-041B54F0847B}"/>
                </a:ext>
              </a:extLst>
            </p:cNvPr>
            <p:cNvSpPr/>
            <p:nvPr/>
          </p:nvSpPr>
          <p:spPr>
            <a:xfrm>
              <a:off x="19552949" y="5152119"/>
              <a:ext cx="435192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37DA24E-6A0B-478F-80FE-E43A3137363C}"/>
                  </a:ext>
                </a:extLst>
              </p:cNvPr>
              <p:cNvSpPr/>
              <p:nvPr/>
            </p:nvSpPr>
            <p:spPr>
              <a:xfrm>
                <a:off x="13394705" y="6821080"/>
                <a:ext cx="451177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4800" b="1" i="0" smtClean="0">
                          <a:solidFill>
                            <a:prstClr val="white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37DA24E-6A0B-478F-80FE-E43A313736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4705" y="6821080"/>
                <a:ext cx="4511777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F37A70B0-4763-417F-8585-D8E6007429AF}"/>
                  </a:ext>
                </a:extLst>
              </p:cNvPr>
              <p:cNvSpPr/>
              <p:nvPr/>
            </p:nvSpPr>
            <p:spPr>
              <a:xfrm>
                <a:off x="19452277" y="6808514"/>
                <a:ext cx="442902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vi-VN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𝟏</m:t>
                      </m:r>
                      <m:r>
                        <a:rPr lang="vi-VN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F37A70B0-4763-417F-8585-D8E600742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2277" y="6808514"/>
                <a:ext cx="4429029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0" name="Picture 69">
            <a:extLst>
              <a:ext uri="{FF2B5EF4-FFF2-40B4-BE49-F238E27FC236}">
                <a16:creationId xmlns:a16="http://schemas.microsoft.com/office/drawing/2014/main" id="{0486AF0C-AC07-4226-ADB1-12F90B6BF75C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881984"/>
            <a:ext cx="4821002" cy="48718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189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63653" y="6895216"/>
            <a:ext cx="24228033" cy="6773464"/>
            <a:chOff x="48567" y="4381500"/>
            <a:chExt cx="24228033" cy="689132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238323" y="4502380"/>
              <a:ext cx="24038277" cy="6770448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prstClr val="black"/>
                </a:solidFill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584114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668001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63653" y="1603044"/>
            <a:ext cx="24090260" cy="3857948"/>
            <a:chOff x="923003" y="3917552"/>
            <a:chExt cx="24090260" cy="3857948"/>
          </a:xfrm>
        </p:grpSpPr>
        <p:sp>
          <p:nvSpPr>
            <p:cNvPr id="42" name="Rounded Rectangle 41"/>
            <p:cNvSpPr/>
            <p:nvPr/>
          </p:nvSpPr>
          <p:spPr>
            <a:xfrm>
              <a:off x="1068375" y="4175178"/>
              <a:ext cx="23944888" cy="360032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432146" cy="1040476"/>
              <a:chOff x="923003" y="3917552"/>
              <a:chExt cx="4432146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4" y="3961674"/>
                <a:ext cx="3993105" cy="832104"/>
                <a:chOff x="2028794" y="4323624"/>
                <a:chExt cx="3993105" cy="832104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609295" y="2743123"/>
                  <a:ext cx="832104" cy="3993105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808421" y="4347538"/>
                  <a:ext cx="3061079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50.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7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301896" y="6938836"/>
                <a:ext cx="21754001" cy="6720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𝑴𝑩𝑰</m:t>
                    </m:r>
                  </m:oMath>
                </a14:m>
                <a:r>
                  <a:rPr lang="vi-VN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4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𝑱</m:t>
                            </m:r>
                          </m:e>
                          <m:sup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6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𝑴</m:t>
                        </m:r>
                        <m:sSup>
                          <m:sSupPr>
                            <m:ctrlPr>
                              <a:rPr lang="en-US" sz="4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6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4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  <m:sup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600" b="1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sz="4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6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6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𝟐𝟕</m:t>
                        </m:r>
                      </m:den>
                    </m:f>
                  </m:oMath>
                </a14:m>
                <a:endParaRPr lang="vi-VN" sz="4600" b="1" i="1" dirty="0"/>
              </a:p>
              <a:p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𝑴</m:t>
                    </m:r>
                    <m:sSup>
                      <m:sSupPr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p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𝑴</m:t>
                    </m:r>
                    <m:sSup>
                      <m:sSupPr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6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𝑰</m:t>
                    </m:r>
                    <m:sSup>
                      <m:sSupPr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𝟐𝟕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𝟑𝟔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𝑴𝑰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6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600" b="1" dirty="0"/>
                  <a:t>Gọi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sz="4600" b="1" dirty="0"/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vi-VN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endParaRPr lang="vi-VN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𝑴𝑰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</m:e>
                      <m:sup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6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</m:e>
                      <m:sup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6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</m:e>
                      <m:sup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𝟑𝟔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6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6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896" y="6938836"/>
                <a:ext cx="21754001" cy="6720494"/>
              </a:xfrm>
              <a:prstGeom prst="rect">
                <a:avLst/>
              </a:prstGeom>
              <a:blipFill>
                <a:blip r:embed="rId4"/>
                <a:stretch>
                  <a:fillRect l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71363" y="1812670"/>
                <a:ext cx="23509943" cy="35704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vi-VN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	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𝑶𝒙𝒚𝒛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kẻ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𝑴𝑪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𝑨𝑴𝑩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𝑩𝑴𝑪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𝟗𝟎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𝑪𝑴𝑨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𝟏𝟐𝟎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bằng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63" y="1812670"/>
                <a:ext cx="23509943" cy="3570465"/>
              </a:xfrm>
              <a:prstGeom prst="rect">
                <a:avLst/>
              </a:prstGeom>
              <a:blipFill>
                <a:blip r:embed="rId5"/>
                <a:stretch>
                  <a:fillRect l="-1063" t="-1195" r="-1037" b="-6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9">
            <a:extLst>
              <a:ext uri="{FF2B5EF4-FFF2-40B4-BE49-F238E27FC236}">
                <a16:creationId xmlns:a16="http://schemas.microsoft.com/office/drawing/2014/main" id="{062C1B5D-773E-4E9D-87ED-AFF997304E87}"/>
              </a:ext>
            </a:extLst>
          </p:cNvPr>
          <p:cNvSpPr txBox="1"/>
          <p:nvPr/>
        </p:nvSpPr>
        <p:spPr>
          <a:xfrm>
            <a:off x="8477250" y="457200"/>
            <a:ext cx="1412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50: PHƯƠNG TRÌNH MẶT CẦU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CEDB78E-57D3-46A8-BAA8-D2FA7750E967}"/>
              </a:ext>
            </a:extLst>
          </p:cNvPr>
          <p:cNvGrpSpPr/>
          <p:nvPr/>
        </p:nvGrpSpPr>
        <p:grpSpPr>
          <a:xfrm>
            <a:off x="408424" y="5475849"/>
            <a:ext cx="23472882" cy="1440324"/>
            <a:chOff x="452771" y="4922625"/>
            <a:chExt cx="23472882" cy="1440324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C47BB8E-6A40-492B-B3CF-2E36D5B58A2F}"/>
                </a:ext>
              </a:extLst>
            </p:cNvPr>
            <p:cNvGrpSpPr/>
            <p:nvPr/>
          </p:nvGrpSpPr>
          <p:grpSpPr>
            <a:xfrm>
              <a:off x="452771" y="4922625"/>
              <a:ext cx="23472882" cy="1440324"/>
              <a:chOff x="254791" y="2216019"/>
              <a:chExt cx="11736441" cy="720162"/>
            </a:xfrm>
            <a:solidFill>
              <a:srgbClr val="327E3B"/>
            </a:solidFill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E2AB2A7-9AB8-4420-9950-51419708EB5A}"/>
                  </a:ext>
                </a:extLst>
              </p:cNvPr>
              <p:cNvSpPr/>
              <p:nvPr/>
            </p:nvSpPr>
            <p:spPr>
              <a:xfrm>
                <a:off x="3538287" y="2248472"/>
                <a:ext cx="2468235" cy="67388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93850348-9D00-4F43-89B2-3726D9B22B89}"/>
                  </a:ext>
                </a:extLst>
              </p:cNvPr>
              <p:cNvSpPr/>
              <p:nvPr/>
            </p:nvSpPr>
            <p:spPr>
              <a:xfrm>
                <a:off x="3247742" y="2331942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3A8AE22-D263-49E9-91E4-8A6D56AAD81D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9238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753C44EF-7F09-40B5-9F1F-DE27AB5CFDC0}"/>
                  </a:ext>
                </a:extLst>
              </p:cNvPr>
              <p:cNvSpPr/>
              <p:nvPr/>
            </p:nvSpPr>
            <p:spPr>
              <a:xfrm>
                <a:off x="254791" y="2330766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 </a:t>
                </a:r>
                <a:endParaRPr lang="en-US" sz="6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C5FED506-31DB-449A-9808-051C98366774}"/>
                  </a:ext>
                </a:extLst>
              </p:cNvPr>
              <p:cNvSpPr/>
              <p:nvPr/>
            </p:nvSpPr>
            <p:spPr>
              <a:xfrm>
                <a:off x="6575549" y="2239222"/>
                <a:ext cx="2468235" cy="69238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F91EBE61-7DC5-46C9-813D-E3ACA6BDB21F}"/>
                  </a:ext>
                </a:extLst>
              </p:cNvPr>
              <p:cNvSpPr/>
              <p:nvPr/>
            </p:nvSpPr>
            <p:spPr>
              <a:xfrm>
                <a:off x="6254178" y="2331942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5EE905CC-7671-4BAB-98C8-FDE9BAB3D3EE}"/>
                  </a:ext>
                </a:extLst>
              </p:cNvPr>
              <p:cNvSpPr/>
              <p:nvPr/>
            </p:nvSpPr>
            <p:spPr>
              <a:xfrm>
                <a:off x="9522997" y="2216019"/>
                <a:ext cx="2468235" cy="69238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E7D67A9F-1338-4EFA-BF73-C673B72763BB}"/>
                  </a:ext>
                </a:extLst>
              </p:cNvPr>
              <p:cNvSpPr/>
              <p:nvPr/>
            </p:nvSpPr>
            <p:spPr>
              <a:xfrm>
                <a:off x="9260615" y="2331942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>
                  <a:solidFill>
                    <a:prstClr val="white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F6C8C7DC-D091-406C-BE5D-CD6B270E3ED4}"/>
                    </a:ext>
                  </a:extLst>
                </p:cNvPr>
                <p:cNvSpPr/>
                <p:nvPr/>
              </p:nvSpPr>
              <p:spPr>
                <a:xfrm>
                  <a:off x="1372449" y="5074263"/>
                  <a:ext cx="4391462" cy="12886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prstClr val="white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vi-VN" sz="54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𝟎</m:t>
                          </m:r>
                        </m:num>
                        <m:den>
                          <m:r>
                            <a:rPr lang="vi-VN" sz="54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F6C8C7DC-D091-406C-BE5D-CD6B270E3E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2449" y="5074263"/>
                  <a:ext cx="4391462" cy="1288686"/>
                </a:xfrm>
                <a:prstGeom prst="rect">
                  <a:avLst/>
                </a:prstGeom>
                <a:blipFill>
                  <a:blip r:embed="rId6"/>
                  <a:stretch>
                    <a:fillRect b="-99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624703F3-B128-4B49-8D87-73E5B580C55D}"/>
                    </a:ext>
                  </a:extLst>
                </p:cNvPr>
                <p:cNvSpPr/>
                <p:nvPr/>
              </p:nvSpPr>
              <p:spPr>
                <a:xfrm>
                  <a:off x="7564769" y="5240486"/>
                  <a:ext cx="4391462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vi-VN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a14:m>
                  <a:r>
                    <a:rPr lang="vi-VN" sz="4800" b="1" dirty="0">
                      <a:solidFill>
                        <a:schemeClr val="bg1"/>
                      </a:solidFill>
                    </a:rPr>
                    <a:t>.</a:t>
                  </a:r>
                  <a:endParaRPr lang="en-US" sz="4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624703F3-B128-4B49-8D87-73E5B580C5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4769" y="5240486"/>
                  <a:ext cx="4391462" cy="830997"/>
                </a:xfrm>
                <a:prstGeom prst="rect">
                  <a:avLst/>
                </a:prstGeom>
                <a:blipFill>
                  <a:blip r:embed="rId7"/>
                  <a:stretch>
                    <a:fillRect t="-19708" b="-343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B46DF0B-8C35-4136-8B87-041B54F0847B}"/>
                </a:ext>
              </a:extLst>
            </p:cNvPr>
            <p:cNvSpPr/>
            <p:nvPr/>
          </p:nvSpPr>
          <p:spPr>
            <a:xfrm>
              <a:off x="19552949" y="5152119"/>
              <a:ext cx="435192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37DA24E-6A0B-478F-80FE-E43A3137363C}"/>
                  </a:ext>
                </a:extLst>
              </p:cNvPr>
              <p:cNvSpPr/>
              <p:nvPr/>
            </p:nvSpPr>
            <p:spPr>
              <a:xfrm>
                <a:off x="13394705" y="5825787"/>
                <a:ext cx="451177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4800" b="1" i="0" smtClean="0">
                          <a:solidFill>
                            <a:prstClr val="white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37DA24E-6A0B-478F-80FE-E43A313736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4705" y="5825787"/>
                <a:ext cx="4511777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F37A70B0-4763-417F-8585-D8E6007429AF}"/>
                  </a:ext>
                </a:extLst>
              </p:cNvPr>
              <p:cNvSpPr/>
              <p:nvPr/>
            </p:nvSpPr>
            <p:spPr>
              <a:xfrm>
                <a:off x="19452277" y="5813221"/>
                <a:ext cx="442902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vi-VN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𝟏</m:t>
                      </m:r>
                      <m:r>
                        <a:rPr lang="vi-VN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F37A70B0-4763-417F-8585-D8E600742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2277" y="5813221"/>
                <a:ext cx="4429029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0" name="Picture 69">
            <a:extLst>
              <a:ext uri="{FF2B5EF4-FFF2-40B4-BE49-F238E27FC236}">
                <a16:creationId xmlns:a16="http://schemas.microsoft.com/office/drawing/2014/main" id="{0486AF0C-AC07-4226-ADB1-12F90B6BF75C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8199" y="7876629"/>
            <a:ext cx="4403487" cy="4871846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6ACCE866-D45E-4359-B4B4-88C12935B8D5}"/>
              </a:ext>
            </a:extLst>
          </p:cNvPr>
          <p:cNvSpPr/>
          <p:nvPr/>
        </p:nvSpPr>
        <p:spPr>
          <a:xfrm>
            <a:off x="12416778" y="5714378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91607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88307" y="8543312"/>
            <a:ext cx="24038277" cy="5172688"/>
            <a:chOff x="48567" y="4381500"/>
            <a:chExt cx="24038277" cy="526269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238324" y="4502380"/>
              <a:ext cx="23848520" cy="5141817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584114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668001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63653" y="1603044"/>
            <a:ext cx="24090260" cy="5355017"/>
            <a:chOff x="923003" y="3917552"/>
            <a:chExt cx="24090260" cy="5355017"/>
          </a:xfrm>
        </p:grpSpPr>
        <p:sp>
          <p:nvSpPr>
            <p:cNvPr id="42" name="Rounded Rectangle 41"/>
            <p:cNvSpPr/>
            <p:nvPr/>
          </p:nvSpPr>
          <p:spPr>
            <a:xfrm>
              <a:off x="1068375" y="4175177"/>
              <a:ext cx="23944888" cy="509739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432146" cy="1040476"/>
              <a:chOff x="923003" y="3917552"/>
              <a:chExt cx="4432146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4" y="3961674"/>
                <a:ext cx="3993105" cy="832104"/>
                <a:chOff x="2028794" y="4323624"/>
                <a:chExt cx="3993105" cy="832104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609295" y="2743123"/>
                  <a:ext cx="832104" cy="3993105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808421" y="4347538"/>
                  <a:ext cx="3061079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50.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8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384078" y="8842431"/>
                <a:ext cx="17780819" cy="45041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chiều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𝑵</m:t>
                          </m:r>
                        </m:sub>
                      </m:sSub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𝝅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𝝅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𝝅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𝒉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078" y="8842431"/>
                <a:ext cx="17780819" cy="4504118"/>
              </a:xfrm>
              <a:prstGeom prst="rect">
                <a:avLst/>
              </a:prstGeom>
              <a:blipFill>
                <a:blip r:embed="rId4"/>
                <a:stretch>
                  <a:fillRect l="-1543" t="-1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71363" y="1727172"/>
                <a:ext cx="23509943" cy="5130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	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𝑶𝒙𝒚𝒛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𝒃𝒚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𝒄𝒛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𝒎𝒛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bằng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63" y="1727172"/>
                <a:ext cx="23509943" cy="5130828"/>
              </a:xfrm>
              <a:prstGeom prst="rect">
                <a:avLst/>
              </a:prstGeom>
              <a:blipFill>
                <a:blip r:embed="rId5"/>
                <a:stretch>
                  <a:fillRect l="-1193" t="-2138" r="-1167" b="-5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9">
            <a:extLst>
              <a:ext uri="{FF2B5EF4-FFF2-40B4-BE49-F238E27FC236}">
                <a16:creationId xmlns:a16="http://schemas.microsoft.com/office/drawing/2014/main" id="{062C1B5D-773E-4E9D-87ED-AFF997304E87}"/>
              </a:ext>
            </a:extLst>
          </p:cNvPr>
          <p:cNvSpPr txBox="1"/>
          <p:nvPr/>
        </p:nvSpPr>
        <p:spPr>
          <a:xfrm>
            <a:off x="8477250" y="457200"/>
            <a:ext cx="1412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0700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50: PHƯƠNG TRÌNH MẶT CẦU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CEDB78E-57D3-46A8-BAA8-D2FA7750E967}"/>
              </a:ext>
            </a:extLst>
          </p:cNvPr>
          <p:cNvGrpSpPr/>
          <p:nvPr/>
        </p:nvGrpSpPr>
        <p:grpSpPr>
          <a:xfrm>
            <a:off x="408424" y="6972302"/>
            <a:ext cx="23472882" cy="1440324"/>
            <a:chOff x="452771" y="4922625"/>
            <a:chExt cx="23472882" cy="1440324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C47BB8E-6A40-492B-B3CF-2E36D5B58A2F}"/>
                </a:ext>
              </a:extLst>
            </p:cNvPr>
            <p:cNvGrpSpPr/>
            <p:nvPr/>
          </p:nvGrpSpPr>
          <p:grpSpPr>
            <a:xfrm>
              <a:off x="452771" y="4922625"/>
              <a:ext cx="23472882" cy="1440324"/>
              <a:chOff x="254791" y="2216019"/>
              <a:chExt cx="11736441" cy="720162"/>
            </a:xfrm>
            <a:solidFill>
              <a:srgbClr val="327E3B"/>
            </a:solidFill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E2AB2A7-9AB8-4420-9950-51419708EB5A}"/>
                  </a:ext>
                </a:extLst>
              </p:cNvPr>
              <p:cNvSpPr/>
              <p:nvPr/>
            </p:nvSpPr>
            <p:spPr>
              <a:xfrm>
                <a:off x="3538287" y="2248472"/>
                <a:ext cx="2468235" cy="67388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93850348-9D00-4F43-89B2-3726D9B22B89}"/>
                  </a:ext>
                </a:extLst>
              </p:cNvPr>
              <p:cNvSpPr/>
              <p:nvPr/>
            </p:nvSpPr>
            <p:spPr>
              <a:xfrm>
                <a:off x="3247742" y="2331942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3A8AE22-D263-49E9-91E4-8A6D56AAD81D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9238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753C44EF-7F09-40B5-9F1F-DE27AB5CFDC0}"/>
                  </a:ext>
                </a:extLst>
              </p:cNvPr>
              <p:cNvSpPr/>
              <p:nvPr/>
            </p:nvSpPr>
            <p:spPr>
              <a:xfrm>
                <a:off x="254791" y="2330766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 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C5FED506-31DB-449A-9808-051C98366774}"/>
                  </a:ext>
                </a:extLst>
              </p:cNvPr>
              <p:cNvSpPr/>
              <p:nvPr/>
            </p:nvSpPr>
            <p:spPr>
              <a:xfrm>
                <a:off x="6575549" y="2239222"/>
                <a:ext cx="2468235" cy="69238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F91EBE61-7DC5-46C9-813D-E3ACA6BDB21F}"/>
                  </a:ext>
                </a:extLst>
              </p:cNvPr>
              <p:cNvSpPr/>
              <p:nvPr/>
            </p:nvSpPr>
            <p:spPr>
              <a:xfrm>
                <a:off x="6254178" y="2331942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5EE905CC-7671-4BAB-98C8-FDE9BAB3D3EE}"/>
                  </a:ext>
                </a:extLst>
              </p:cNvPr>
              <p:cNvSpPr/>
              <p:nvPr/>
            </p:nvSpPr>
            <p:spPr>
              <a:xfrm>
                <a:off x="9522997" y="2216019"/>
                <a:ext cx="2468235" cy="69238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E7D67A9F-1338-4EFA-BF73-C673B72763BB}"/>
                  </a:ext>
                </a:extLst>
              </p:cNvPr>
              <p:cNvSpPr/>
              <p:nvPr/>
            </p:nvSpPr>
            <p:spPr>
              <a:xfrm>
                <a:off x="9260615" y="2331942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F6C8C7DC-D091-406C-BE5D-CD6B270E3ED4}"/>
                    </a:ext>
                  </a:extLst>
                </p:cNvPr>
                <p:cNvSpPr/>
                <p:nvPr/>
              </p:nvSpPr>
              <p:spPr>
                <a:xfrm>
                  <a:off x="1372449" y="5189323"/>
                  <a:ext cx="4391462" cy="90422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vi-VN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𝟏𝟓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F6C8C7DC-D091-406C-BE5D-CD6B270E3E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2449" y="5189323"/>
                  <a:ext cx="4391462" cy="904222"/>
                </a:xfrm>
                <a:prstGeom prst="rect">
                  <a:avLst/>
                </a:prstGeom>
                <a:blipFill>
                  <a:blip r:embed="rId6"/>
                  <a:stretch>
                    <a:fillRect t="-6757" b="-351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624703F3-B128-4B49-8D87-73E5B580C55D}"/>
                    </a:ext>
                  </a:extLst>
                </p:cNvPr>
                <p:cNvSpPr/>
                <p:nvPr/>
              </p:nvSpPr>
              <p:spPr>
                <a:xfrm>
                  <a:off x="7564769" y="5240486"/>
                  <a:ext cx="4391462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vi-VN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vi-VN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𝟏𝟐</m:t>
                      </m:r>
                    </m:oMath>
                  </a14:m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.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624703F3-B128-4B49-8D87-73E5B580C5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4769" y="5240486"/>
                  <a:ext cx="4391462" cy="830997"/>
                </a:xfrm>
                <a:prstGeom prst="rect">
                  <a:avLst/>
                </a:prstGeom>
                <a:blipFill>
                  <a:blip r:embed="rId7"/>
                  <a:stretch>
                    <a:fillRect t="-19853" b="-352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B46DF0B-8C35-4136-8B87-041B54F0847B}"/>
                </a:ext>
              </a:extLst>
            </p:cNvPr>
            <p:cNvSpPr/>
            <p:nvPr/>
          </p:nvSpPr>
          <p:spPr>
            <a:xfrm>
              <a:off x="19552949" y="5152119"/>
              <a:ext cx="435192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37DA24E-6A0B-478F-80FE-E43A3137363C}"/>
                  </a:ext>
                </a:extLst>
              </p:cNvPr>
              <p:cNvSpPr/>
              <p:nvPr/>
            </p:nvSpPr>
            <p:spPr>
              <a:xfrm>
                <a:off x="13394705" y="7322240"/>
                <a:ext cx="451177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kumimoji="0" lang="vi-VN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m:rPr>
                          <m:nor/>
                        </m:rPr>
                        <a:rPr kumimoji="0" lang="vi-VN" sz="4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m:t>.</m:t>
                      </m:r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37DA24E-6A0B-478F-80FE-E43A313736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4705" y="7322240"/>
                <a:ext cx="4511777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F37A70B0-4763-417F-8585-D8E6007429AF}"/>
                  </a:ext>
                </a:extLst>
              </p:cNvPr>
              <p:cNvSpPr/>
              <p:nvPr/>
            </p:nvSpPr>
            <p:spPr>
              <a:xfrm>
                <a:off x="19452277" y="7309674"/>
                <a:ext cx="442902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vi-VN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m:t>−</m:t>
                      </m:r>
                      <m:r>
                        <a:rPr kumimoji="0" lang="vi-VN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m:t>𝟏𝟑</m:t>
                      </m:r>
                      <m:r>
                        <a:rPr kumimoji="0" lang="vi-VN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F37A70B0-4763-417F-8585-D8E600742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2277" y="7309674"/>
                <a:ext cx="4429029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DE7A62B1-BDBA-47A3-B12A-1F02CE3B4651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181" y="9462344"/>
            <a:ext cx="4195019" cy="38842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865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115043" y="1745397"/>
            <a:ext cx="24153914" cy="11970603"/>
            <a:chOff x="48567" y="4381500"/>
            <a:chExt cx="24153914" cy="12178902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314524" y="4502380"/>
              <a:ext cx="23887957" cy="1205802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prstClr val="black"/>
                </a:solidFill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584114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668001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200663" y="1914611"/>
                <a:ext cx="17802337" cy="5578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Khảo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</m:sSub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max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2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A,B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fr-FR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acc>
                    <m:r>
                      <a:rPr lang="fr-FR" sz="48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fr-FR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663" y="1914611"/>
                <a:ext cx="17802337" cy="5578515"/>
              </a:xfrm>
              <a:prstGeom prst="rect">
                <a:avLst/>
              </a:prstGeom>
              <a:blipFill>
                <a:blip r:embed="rId3"/>
                <a:stretch>
                  <a:fillRect l="-1541" t="-1421" r="-582" b="-4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9">
            <a:extLst>
              <a:ext uri="{FF2B5EF4-FFF2-40B4-BE49-F238E27FC236}">
                <a16:creationId xmlns:a16="http://schemas.microsoft.com/office/drawing/2014/main" id="{062C1B5D-773E-4E9D-87ED-AFF997304E87}"/>
              </a:ext>
            </a:extLst>
          </p:cNvPr>
          <p:cNvSpPr txBox="1"/>
          <p:nvPr/>
        </p:nvSpPr>
        <p:spPr>
          <a:xfrm>
            <a:off x="8477250" y="457200"/>
            <a:ext cx="1412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50: PHƯƠNG TRÌNH MẶT CẦU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A508F1E-3AF6-4FB6-AE25-B0C7A11AFF3F}"/>
                  </a:ext>
                </a:extLst>
              </p:cNvPr>
              <p:cNvSpPr/>
              <p:nvPr/>
            </p:nvSpPr>
            <p:spPr>
              <a:xfrm>
                <a:off x="725499" y="7513908"/>
                <a:ext cx="23543458" cy="6047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fr-FR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acc>
                    <m:r>
                      <a:rPr lang="fr-FR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fr-FR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𝒃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fr-FR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fr-FR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𝒃𝒚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𝒂𝒛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𝒅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</m:d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𝒂𝒃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𝒎𝒑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):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𝒎𝒑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):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vi-VN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𝟏𝟑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800" b="1" dirty="0">
                    <a:solidFill>
                      <a:srgbClr val="66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D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A508F1E-3AF6-4FB6-AE25-B0C7A11AFF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499" y="7513908"/>
                <a:ext cx="23543458" cy="6047489"/>
              </a:xfrm>
              <a:prstGeom prst="rect">
                <a:avLst/>
              </a:prstGeom>
              <a:blipFill>
                <a:blip r:embed="rId4"/>
                <a:stretch>
                  <a:fillRect l="-1165" t="-2419" b="-4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A1C44AF2-2643-4991-8D4C-C74D3B0DB01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22" y="2970838"/>
            <a:ext cx="4195019" cy="38842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930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0" y="7119136"/>
            <a:ext cx="24153914" cy="6596864"/>
            <a:chOff x="48567" y="4381500"/>
            <a:chExt cx="24153914" cy="6711655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353961" y="4700235"/>
              <a:ext cx="23848520" cy="6392920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prstClr val="black"/>
                </a:solidFill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0" y="1668342"/>
            <a:ext cx="24090260" cy="4006522"/>
            <a:chOff x="923003" y="3917552"/>
            <a:chExt cx="24090260" cy="4006522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426858"/>
              <a:ext cx="23741053" cy="3497216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3961674"/>
                <a:ext cx="3609748" cy="876419"/>
                <a:chOff x="2028795" y="4323624"/>
                <a:chExt cx="3609748" cy="876419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2988146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4" y="4399824"/>
                  <a:ext cx="3061079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50.1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212803" y="7407628"/>
                <a:ext cx="18469207" cy="62835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đoạn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𝑰𝑩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khác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sao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𝑰𝑴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vi-VN" sz="48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𝑨𝑴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𝑴𝑪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Thể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khối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nón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𝑨𝑴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endParaRPr lang="en-US" sz="4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                          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𝝅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𝟐𝟕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𝝅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800" b="1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eqAr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803" y="7407628"/>
                <a:ext cx="18469207" cy="6283580"/>
              </a:xfrm>
              <a:prstGeom prst="rect">
                <a:avLst/>
              </a:prstGeom>
              <a:blipFill>
                <a:blip r:embed="rId4"/>
                <a:stretch>
                  <a:fillRect l="-1485" t="-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45681" y="2387735"/>
                <a:ext cx="23509943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vi-VN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       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gian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𝑶𝒙𝒚𝒛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khối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nón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đỉnh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tròn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đáy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nằm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cầu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kính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thể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lớn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chứa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tròn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đáy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𝒃𝒚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𝒄𝒛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trị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681" y="2387735"/>
                <a:ext cx="23509943" cy="3046988"/>
              </a:xfrm>
              <a:prstGeom prst="rect">
                <a:avLst/>
              </a:prstGeom>
              <a:blipFill>
                <a:blip r:embed="rId5"/>
                <a:stretch>
                  <a:fillRect l="-1193" t="-4800" r="-1193" b="-9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9">
            <a:extLst>
              <a:ext uri="{FF2B5EF4-FFF2-40B4-BE49-F238E27FC236}">
                <a16:creationId xmlns:a16="http://schemas.microsoft.com/office/drawing/2014/main" id="{062C1B5D-773E-4E9D-87ED-AFF997304E87}"/>
              </a:ext>
            </a:extLst>
          </p:cNvPr>
          <p:cNvSpPr txBox="1"/>
          <p:nvPr/>
        </p:nvSpPr>
        <p:spPr>
          <a:xfrm>
            <a:off x="8477250" y="457200"/>
            <a:ext cx="1412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50: PHƯƠNG TRÌNH MẶT CẦU</a:t>
            </a:r>
          </a:p>
        </p:txBody>
      </p:sp>
      <p:pic>
        <p:nvPicPr>
          <p:cNvPr id="37" name="Picture 3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121749"/>
            <a:ext cx="4876800" cy="53656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2669E184-ADFE-48D7-B8D7-1F5E7501319F}"/>
              </a:ext>
            </a:extLst>
          </p:cNvPr>
          <p:cNvGrpSpPr/>
          <p:nvPr/>
        </p:nvGrpSpPr>
        <p:grpSpPr>
          <a:xfrm>
            <a:off x="468060" y="5936374"/>
            <a:ext cx="23556178" cy="1234536"/>
            <a:chOff x="425801" y="4978171"/>
            <a:chExt cx="23556178" cy="123453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D52C8961-4022-476C-B113-B5C50A481FAA}"/>
                </a:ext>
              </a:extLst>
            </p:cNvPr>
            <p:cNvGrpSpPr/>
            <p:nvPr/>
          </p:nvGrpSpPr>
          <p:grpSpPr>
            <a:xfrm>
              <a:off x="425801" y="4978171"/>
              <a:ext cx="23556178" cy="1234536"/>
              <a:chOff x="241306" y="2243792"/>
              <a:chExt cx="11778089" cy="617268"/>
            </a:xfrm>
            <a:solidFill>
              <a:srgbClr val="327E3B"/>
            </a:solidFill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DF897D9-8742-45CE-B577-3D4A922B0F75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32D86860-5717-4047-962B-4E750C3EDF7E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3734614-BA12-4BEA-90E8-C81F14E04B9F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5F9779AB-3B09-47B4-82FE-EFE235B05C75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E091E1A7-100E-4186-A3D1-CFBB752F29B2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B47DBF1F-5C2F-466A-8229-597FED90F0A6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525149EC-DF2E-421F-ABBB-1C845BCA740B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BA054AFD-9C64-41CF-9943-064119D29EA8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>
                  <a:solidFill>
                    <a:prstClr val="white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61FAD65C-09CE-4BBA-BE57-DB3EAB0A2219}"/>
                    </a:ext>
                  </a:extLst>
                </p:cNvPr>
                <p:cNvSpPr/>
                <p:nvPr/>
              </p:nvSpPr>
              <p:spPr>
                <a:xfrm>
                  <a:off x="1514331" y="5152371"/>
                  <a:ext cx="4319472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prstClr val="white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800" b="1" i="1" smtClean="0">
                          <a:solidFill>
                            <a:prstClr val="white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𝟐𝟏</m:t>
                      </m:r>
                    </m:oMath>
                  </a14:m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61FAD65C-09CE-4BBA-BE57-DB3EAB0A22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4331" y="5152371"/>
                  <a:ext cx="4319472" cy="830997"/>
                </a:xfrm>
                <a:prstGeom prst="rect">
                  <a:avLst/>
                </a:prstGeom>
                <a:blipFill>
                  <a:blip r:embed="rId7"/>
                  <a:stretch>
                    <a:fillRect t="-17518" b="-364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1E56DB2-DED4-437F-BCA5-07EFCFF934CE}"/>
                </a:ext>
              </a:extLst>
            </p:cNvPr>
            <p:cNvSpPr/>
            <p:nvPr/>
          </p:nvSpPr>
          <p:spPr>
            <a:xfrm>
              <a:off x="19965515" y="5128167"/>
              <a:ext cx="341159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F19F54B6-E6F2-4646-BF5E-C90CC1598FDD}"/>
                  </a:ext>
                </a:extLst>
              </p:cNvPr>
              <p:cNvSpPr/>
              <p:nvPr/>
            </p:nvSpPr>
            <p:spPr>
              <a:xfrm>
                <a:off x="13650008" y="6138143"/>
                <a:ext cx="425179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prstClr val="white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800" b="1" i="1" smtClean="0">
                          <a:solidFill>
                            <a:prstClr val="white"/>
                          </a:solidFill>
                          <a:latin typeface="Cambria Math"/>
                        </a:rPr>
                        <m:t>𝟏𝟖</m:t>
                      </m:r>
                      <m:r>
                        <m:rPr>
                          <m:nor/>
                        </m:rPr>
                        <a:rPr lang="vi-VN" sz="4800" b="1">
                          <a:solidFill>
                            <a:prstClr val="white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F19F54B6-E6F2-4646-BF5E-C90CC1598F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0008" y="6138143"/>
                <a:ext cx="4251799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8CAEA5B3-159F-4438-8CC9-CD68B499D0F6}"/>
                  </a:ext>
                </a:extLst>
              </p:cNvPr>
              <p:cNvSpPr/>
              <p:nvPr/>
            </p:nvSpPr>
            <p:spPr>
              <a:xfrm>
                <a:off x="19595208" y="6132113"/>
                <a:ext cx="440525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prstClr val="white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800" b="1" i="1" smtClean="0">
                          <a:solidFill>
                            <a:prstClr val="white"/>
                          </a:solidFill>
                          <a:latin typeface="Cambria Math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4800" b="1" i="0" smtClean="0">
                          <a:solidFill>
                            <a:prstClr val="white"/>
                          </a:solidFill>
                          <a:latin typeface="Cambria Math"/>
                        </a:rPr>
                        <m:t>5</m:t>
                      </m:r>
                      <m:r>
                        <m:rPr>
                          <m:nor/>
                        </m:rPr>
                        <a:rPr lang="vi-VN" sz="4800" b="1">
                          <a:solidFill>
                            <a:prstClr val="white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8CAEA5B3-159F-4438-8CC9-CD68B499D0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5208" y="6132113"/>
                <a:ext cx="4405250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9688BB38-6EDC-4B6D-B361-7858F0F35460}"/>
                  </a:ext>
                </a:extLst>
              </p:cNvPr>
              <p:cNvSpPr/>
              <p:nvPr/>
            </p:nvSpPr>
            <p:spPr>
              <a:xfrm>
                <a:off x="7507071" y="6154297"/>
                <a:ext cx="438186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prstClr val="white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800" b="1" i="1" smtClean="0">
                          <a:solidFill>
                            <a:prstClr val="white"/>
                          </a:solidFill>
                          <a:latin typeface="Cambria Math"/>
                        </a:rPr>
                        <m:t>𝟏𝟐</m:t>
                      </m:r>
                      <m:r>
                        <m:rPr>
                          <m:nor/>
                        </m:rPr>
                        <a:rPr lang="vi-VN" sz="4800" b="1">
                          <a:solidFill>
                            <a:prstClr val="white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9688BB38-6EDC-4B6D-B361-7858F0F354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7071" y="6154297"/>
                <a:ext cx="4381863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510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362643" y="5291029"/>
            <a:ext cx="23472882" cy="1421504"/>
            <a:chOff x="452771" y="4969031"/>
            <a:chExt cx="23472882" cy="1421504"/>
          </a:xfrm>
        </p:grpSpPr>
        <p:grpSp>
          <p:nvGrpSpPr>
            <p:cNvPr id="94" name="Group 93"/>
            <p:cNvGrpSpPr/>
            <p:nvPr/>
          </p:nvGrpSpPr>
          <p:grpSpPr>
            <a:xfrm>
              <a:off x="452771" y="4969031"/>
              <a:ext cx="23472882" cy="1421504"/>
              <a:chOff x="254791" y="2239222"/>
              <a:chExt cx="11736441" cy="710752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538287" y="2248472"/>
                <a:ext cx="2468235" cy="67388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331942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243792"/>
                <a:ext cx="2468235" cy="69238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54791" y="2330766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 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75549" y="2239222"/>
                <a:ext cx="2468235" cy="69238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54178" y="2331942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522997" y="2257585"/>
                <a:ext cx="2468235" cy="69238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60615" y="2331942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566066" y="5219820"/>
                  <a:ext cx="4391462" cy="90422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vi-VN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𝟒𝟓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6066" y="5219820"/>
                  <a:ext cx="4391462" cy="904222"/>
                </a:xfrm>
                <a:prstGeom prst="rect">
                  <a:avLst/>
                </a:prstGeom>
                <a:blipFill>
                  <a:blip r:embed="rId2"/>
                  <a:stretch>
                    <a:fillRect t="-6757" b="-358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7564769" y="5235358"/>
                  <a:ext cx="4391462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vi-VN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𝟓𝟎</m:t>
                      </m:r>
                    </m:oMath>
                  </a14:m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.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4769" y="5235358"/>
                  <a:ext cx="4391462" cy="830997"/>
                </a:xfrm>
                <a:prstGeom prst="rect">
                  <a:avLst/>
                </a:prstGeom>
                <a:blipFill>
                  <a:blip r:embed="rId3"/>
                  <a:stretch>
                    <a:fillRect t="-19853" b="-352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E1A7A85-01DC-462D-AF0B-D536F84C467F}"/>
                </a:ext>
              </a:extLst>
            </p:cNvPr>
            <p:cNvSpPr/>
            <p:nvPr/>
          </p:nvSpPr>
          <p:spPr>
            <a:xfrm>
              <a:off x="19552949" y="5152119"/>
              <a:ext cx="435192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93106" y="6895658"/>
            <a:ext cx="24038277" cy="6820342"/>
            <a:chOff x="48567" y="4381500"/>
            <a:chExt cx="24038277" cy="6939022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238324" y="4502380"/>
              <a:ext cx="23848520" cy="681814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584114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668001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63653" y="1603044"/>
            <a:ext cx="24090260" cy="3639424"/>
            <a:chOff x="923003" y="3917552"/>
            <a:chExt cx="24090260" cy="3639424"/>
          </a:xfrm>
        </p:grpSpPr>
        <p:sp>
          <p:nvSpPr>
            <p:cNvPr id="42" name="Rounded Rectangle 41"/>
            <p:cNvSpPr/>
            <p:nvPr/>
          </p:nvSpPr>
          <p:spPr>
            <a:xfrm>
              <a:off x="1068375" y="4175178"/>
              <a:ext cx="23944888" cy="338179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432146" cy="1040476"/>
              <a:chOff x="923003" y="3917552"/>
              <a:chExt cx="4432146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4" y="3961674"/>
                <a:ext cx="3993105" cy="832104"/>
                <a:chOff x="2028794" y="4323624"/>
                <a:chExt cx="3993105" cy="832104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609295" y="2743123"/>
                  <a:ext cx="832104" cy="3993105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808421" y="4347538"/>
                  <a:ext cx="3061079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50.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9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5E209CC-1489-4D40-97BE-47CAFD5B4CAB}"/>
                  </a:ext>
                </a:extLst>
              </p:cNvPr>
              <p:cNvSpPr/>
              <p:nvPr/>
            </p:nvSpPr>
            <p:spPr>
              <a:xfrm>
                <a:off x="19406496" y="5581995"/>
                <a:ext cx="442902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vi-VN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m:t>−</m:t>
                      </m:r>
                      <m:r>
                        <a:rPr kumimoji="0" lang="vi-VN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m:t>𝟓𝟎</m:t>
                      </m:r>
                      <m:r>
                        <a:rPr kumimoji="0" lang="vi-VN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5E209CC-1489-4D40-97BE-47CAFD5B4C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6496" y="5581995"/>
                <a:ext cx="4429029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302164" y="7405847"/>
                <a:ext cx="18621142" cy="58612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𝟑𝟔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𝑰𝑴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𝟐𝟓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rad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  <m:r>
                      <a:rPr lang="en-US" sz="48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ngoài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𝑴𝑵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xúc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𝑴𝑵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𝑰𝑵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𝑴𝑰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𝑰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​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𝑰𝑴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​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𝑰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​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𝑴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rad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𝟏𝟐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),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164" y="7405847"/>
                <a:ext cx="18621142" cy="5861285"/>
              </a:xfrm>
              <a:prstGeom prst="rect">
                <a:avLst/>
              </a:prstGeom>
              <a:blipFill>
                <a:blip r:embed="rId7"/>
                <a:stretch>
                  <a:fillRect l="-1506" t="-2185" b="-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16857" y="1752600"/>
                <a:ext cx="23509943" cy="34712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	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𝑶𝒙𝒚𝒛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𝟑𝟔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𝜟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di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luôn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xúc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di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𝑱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57" y="1752600"/>
                <a:ext cx="23509943" cy="3471207"/>
              </a:xfrm>
              <a:prstGeom prst="rect">
                <a:avLst/>
              </a:prstGeom>
              <a:blipFill>
                <a:blip r:embed="rId8"/>
                <a:stretch>
                  <a:fillRect l="-1167" t="-2812" r="-1193" b="-7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9">
            <a:extLst>
              <a:ext uri="{FF2B5EF4-FFF2-40B4-BE49-F238E27FC236}">
                <a16:creationId xmlns:a16="http://schemas.microsoft.com/office/drawing/2014/main" id="{062C1B5D-773E-4E9D-87ED-AFF997304E87}"/>
              </a:ext>
            </a:extLst>
          </p:cNvPr>
          <p:cNvSpPr txBox="1"/>
          <p:nvPr/>
        </p:nvSpPr>
        <p:spPr>
          <a:xfrm>
            <a:off x="8477250" y="457200"/>
            <a:ext cx="1412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0700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50: PHƯƠNG TRÌNH MẶT CẦU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E838E76-FF24-4E33-BB7B-AE4014C633A1}"/>
                  </a:ext>
                </a:extLst>
              </p:cNvPr>
              <p:cNvSpPr/>
              <p:nvPr/>
            </p:nvSpPr>
            <p:spPr>
              <a:xfrm>
                <a:off x="13515538" y="5554143"/>
                <a:ext cx="4391462" cy="904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vi-VN" sz="5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kumimoji="0" lang="vi-VN" sz="5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𝟒𝟓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E838E76-FF24-4E33-BB7B-AE4014C633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5538" y="5554143"/>
                <a:ext cx="4391462" cy="904222"/>
              </a:xfrm>
              <a:prstGeom prst="rect">
                <a:avLst/>
              </a:prstGeom>
              <a:blipFill>
                <a:blip r:embed="rId9"/>
                <a:stretch>
                  <a:fillRect t="-6757" b="-35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>
            <a:extLst>
              <a:ext uri="{FF2B5EF4-FFF2-40B4-BE49-F238E27FC236}">
                <a16:creationId xmlns:a16="http://schemas.microsoft.com/office/drawing/2014/main" id="{C21B0F32-D224-47BC-B973-645D6235B434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84" y="7729579"/>
            <a:ext cx="4514057" cy="5682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870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362643" y="5291029"/>
            <a:ext cx="23472882" cy="1421504"/>
            <a:chOff x="452771" y="4969031"/>
            <a:chExt cx="23472882" cy="1421504"/>
          </a:xfrm>
        </p:grpSpPr>
        <p:grpSp>
          <p:nvGrpSpPr>
            <p:cNvPr id="94" name="Group 93"/>
            <p:cNvGrpSpPr/>
            <p:nvPr/>
          </p:nvGrpSpPr>
          <p:grpSpPr>
            <a:xfrm>
              <a:off x="452771" y="4969031"/>
              <a:ext cx="23472882" cy="1421504"/>
              <a:chOff x="254791" y="2239222"/>
              <a:chExt cx="11736441" cy="710752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538287" y="2248472"/>
                <a:ext cx="2468235" cy="67388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331942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243792"/>
                <a:ext cx="2468235" cy="69238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54791" y="2330766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 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75549" y="2239222"/>
                <a:ext cx="2468235" cy="69238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54178" y="2331942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522997" y="2257585"/>
                <a:ext cx="2468235" cy="69238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60615" y="2331942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566066" y="5219820"/>
                  <a:ext cx="4391462" cy="90422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vi-VN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𝟒𝟓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6066" y="5219820"/>
                  <a:ext cx="4391462" cy="904222"/>
                </a:xfrm>
                <a:prstGeom prst="rect">
                  <a:avLst/>
                </a:prstGeom>
                <a:blipFill>
                  <a:blip r:embed="rId2"/>
                  <a:stretch>
                    <a:fillRect t="-6757" b="-358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7564769" y="5235358"/>
                  <a:ext cx="4391462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vi-VN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𝟓𝟎</m:t>
                      </m:r>
                    </m:oMath>
                  </a14:m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.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4769" y="5235358"/>
                  <a:ext cx="4391462" cy="830997"/>
                </a:xfrm>
                <a:prstGeom prst="rect">
                  <a:avLst/>
                </a:prstGeom>
                <a:blipFill>
                  <a:blip r:embed="rId3"/>
                  <a:stretch>
                    <a:fillRect t="-19853" b="-352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E1A7A85-01DC-462D-AF0B-D536F84C467F}"/>
                </a:ext>
              </a:extLst>
            </p:cNvPr>
            <p:cNvSpPr/>
            <p:nvPr/>
          </p:nvSpPr>
          <p:spPr>
            <a:xfrm>
              <a:off x="19552949" y="5152119"/>
              <a:ext cx="435192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93106" y="6895658"/>
            <a:ext cx="24038277" cy="6820342"/>
            <a:chOff x="48567" y="4381500"/>
            <a:chExt cx="24038277" cy="6939022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238324" y="4502380"/>
              <a:ext cx="23848520" cy="681814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584114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668001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63653" y="1603044"/>
            <a:ext cx="24090260" cy="3639424"/>
            <a:chOff x="923003" y="3917552"/>
            <a:chExt cx="24090260" cy="3639424"/>
          </a:xfrm>
        </p:grpSpPr>
        <p:sp>
          <p:nvSpPr>
            <p:cNvPr id="42" name="Rounded Rectangle 41"/>
            <p:cNvSpPr/>
            <p:nvPr/>
          </p:nvSpPr>
          <p:spPr>
            <a:xfrm>
              <a:off x="1068375" y="4175178"/>
              <a:ext cx="23944888" cy="338179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432146" cy="1040476"/>
              <a:chOff x="923003" y="3917552"/>
              <a:chExt cx="4432146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4" y="3961674"/>
                <a:ext cx="3993105" cy="832104"/>
                <a:chOff x="2028794" y="4323624"/>
                <a:chExt cx="3993105" cy="832104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609295" y="2743123"/>
                  <a:ext cx="832104" cy="3993105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808421" y="4347538"/>
                  <a:ext cx="3061079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50.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9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5E209CC-1489-4D40-97BE-47CAFD5B4CAB}"/>
                  </a:ext>
                </a:extLst>
              </p:cNvPr>
              <p:cNvSpPr/>
              <p:nvPr/>
            </p:nvSpPr>
            <p:spPr>
              <a:xfrm>
                <a:off x="19406496" y="5581995"/>
                <a:ext cx="442902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vi-VN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m:t>−</m:t>
                      </m:r>
                      <m:r>
                        <a:rPr kumimoji="0" lang="vi-VN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+mn-cs"/>
                        </a:rPr>
                        <m:t>𝟓𝟎</m:t>
                      </m:r>
                      <m:r>
                        <a:rPr kumimoji="0" lang="vi-VN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5E209CC-1489-4D40-97BE-47CAFD5B4C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6496" y="5581995"/>
                <a:ext cx="4429029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532771" y="7240072"/>
                <a:ext cx="18621142" cy="6004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it-IT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it-IT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𝑰𝑱</m:t>
                        </m:r>
                      </m:e>
                    </m:acc>
                    <m:r>
                      <a:rPr lang="it-IT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it-IT" sz="4800" b="1" i="1">
                            <a:latin typeface="Cambria Math" panose="02040503050406030204" pitchFamily="18" charset="0"/>
                          </a:rPr>
                          <m:t>​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𝑱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𝑰𝑴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𝑰𝑴</m:t>
                        </m:r>
                      </m:e>
                    </m:acc>
                    <m:r>
                      <a:rPr lang="it-IT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4800" b="1" i="1">
                            <a:latin typeface="Cambria Math" panose="02040503050406030204" pitchFamily="18" charset="0"/>
                          </a:rPr>
                          <m:t>𝟏𝟐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it-IT" sz="48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it-IT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it-IT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it-IT" sz="48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rad>
                      </m:den>
                    </m:f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𝑰𝑴</m:t>
                        </m:r>
                      </m:e>
                    </m:acc>
                    <m:r>
                      <a:rPr lang="it-IT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it-IT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𝑰𝑴</m:t>
                        </m:r>
                      </m:e>
                    </m:acc>
                    <m:r>
                      <a:rPr lang="it-IT" sz="48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it-IT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it-IT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it-IT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it-IT" sz="4800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it-IT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it-IT" sz="48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sz="48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it-IT" sz="48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it-IT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sz="48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it-IT" sz="48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it-IT" sz="48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it-IT" sz="48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𝑱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48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it-IT" sz="48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48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num>
                          <m:den>
                            <m:r>
                              <a:rPr lang="it-IT" sz="48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it-IT" sz="48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4800" b="1" i="1">
                                <a:latin typeface="Cambria Math" panose="02040503050406030204" pitchFamily="18" charset="0"/>
                              </a:rPr>
                              <m:t>𝟐𝟑</m:t>
                            </m:r>
                          </m:num>
                          <m:den>
                            <m:r>
                              <a:rPr lang="it-IT" sz="48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e>
                    </m:d>
                  </m:oMath>
                </a14:m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it-IT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it-IT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48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it-IT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4800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it-IT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800" b="1" i="1">
                        <a:latin typeface="Cambria Math" panose="02040503050406030204" pitchFamily="18" charset="0"/>
                      </a:rPr>
                      <m:t>𝟓𝟎</m:t>
                    </m:r>
                  </m:oMath>
                </a14:m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it-IT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𝟓𝟎</m:t>
                    </m:r>
                  </m:oMath>
                </a14:m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771" y="7240072"/>
                <a:ext cx="18621142" cy="6004529"/>
              </a:xfrm>
              <a:prstGeom prst="rect">
                <a:avLst/>
              </a:prstGeom>
              <a:blipFill>
                <a:blip r:embed="rId7"/>
                <a:stretch>
                  <a:fillRect l="-1506" t="-2437" b="-1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16857" y="1752600"/>
                <a:ext cx="23509943" cy="34712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	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𝑶𝒙𝒚𝒛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𝟑𝟔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𝜟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di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luôn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xúc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di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𝑱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57" y="1752600"/>
                <a:ext cx="23509943" cy="3471207"/>
              </a:xfrm>
              <a:prstGeom prst="rect">
                <a:avLst/>
              </a:prstGeom>
              <a:blipFill>
                <a:blip r:embed="rId8"/>
                <a:stretch>
                  <a:fillRect l="-1167" t="-2812" r="-1193" b="-7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9">
            <a:extLst>
              <a:ext uri="{FF2B5EF4-FFF2-40B4-BE49-F238E27FC236}">
                <a16:creationId xmlns:a16="http://schemas.microsoft.com/office/drawing/2014/main" id="{062C1B5D-773E-4E9D-87ED-AFF997304E87}"/>
              </a:ext>
            </a:extLst>
          </p:cNvPr>
          <p:cNvSpPr txBox="1"/>
          <p:nvPr/>
        </p:nvSpPr>
        <p:spPr>
          <a:xfrm>
            <a:off x="8477250" y="457200"/>
            <a:ext cx="1412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0700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50: PHƯƠNG TRÌNH MẶT CẦU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ACCE866-D45E-4359-B4B4-88C12935B8D5}"/>
              </a:ext>
            </a:extLst>
          </p:cNvPr>
          <p:cNvSpPr/>
          <p:nvPr/>
        </p:nvSpPr>
        <p:spPr>
          <a:xfrm>
            <a:off x="6393037" y="5486400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E838E76-FF24-4E33-BB7B-AE4014C633A1}"/>
                  </a:ext>
                </a:extLst>
              </p:cNvPr>
              <p:cNvSpPr/>
              <p:nvPr/>
            </p:nvSpPr>
            <p:spPr>
              <a:xfrm>
                <a:off x="13515538" y="5554143"/>
                <a:ext cx="4391462" cy="904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vi-VN" sz="5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kumimoji="0" lang="vi-VN" sz="5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𝟒𝟓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E838E76-FF24-4E33-BB7B-AE4014C633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5538" y="5554143"/>
                <a:ext cx="4391462" cy="904222"/>
              </a:xfrm>
              <a:prstGeom prst="rect">
                <a:avLst/>
              </a:prstGeom>
              <a:blipFill>
                <a:blip r:embed="rId9"/>
                <a:stretch>
                  <a:fillRect t="-6757" b="-35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>
            <a:extLst>
              <a:ext uri="{FF2B5EF4-FFF2-40B4-BE49-F238E27FC236}">
                <a16:creationId xmlns:a16="http://schemas.microsoft.com/office/drawing/2014/main" id="{C21B0F32-D224-47BC-B973-645D6235B434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729579"/>
            <a:ext cx="4514057" cy="5682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511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125798" y="7534599"/>
            <a:ext cx="24038277" cy="6181400"/>
            <a:chOff x="48567" y="4381500"/>
            <a:chExt cx="24038277" cy="6288962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238324" y="4502380"/>
              <a:ext cx="23848520" cy="616808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584114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668001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63653" y="1603044"/>
            <a:ext cx="24090260" cy="4442558"/>
            <a:chOff x="923003" y="3917552"/>
            <a:chExt cx="24090260" cy="4442558"/>
          </a:xfrm>
        </p:grpSpPr>
        <p:sp>
          <p:nvSpPr>
            <p:cNvPr id="42" name="Rounded Rectangle 41"/>
            <p:cNvSpPr/>
            <p:nvPr/>
          </p:nvSpPr>
          <p:spPr>
            <a:xfrm>
              <a:off x="1068375" y="4175177"/>
              <a:ext cx="23944888" cy="4184933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438198" cy="1040476"/>
              <a:chOff x="923003" y="3917552"/>
              <a:chExt cx="4438198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4" y="3961674"/>
                <a:ext cx="3999157" cy="832104"/>
                <a:chOff x="2028794" y="4323624"/>
                <a:chExt cx="3999157" cy="832104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609295" y="2743123"/>
                  <a:ext cx="832104" cy="3993105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669100" y="4347538"/>
                  <a:ext cx="3358851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50.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10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495800" y="7819585"/>
                <a:ext cx="19114093" cy="58515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48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fr-FR" sz="48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fr-FR" sz="48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fr-FR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fr-FR" sz="4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4800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  <m:r>
                                        <a:rPr lang="fr-FR" sz="48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fr-FR" sz="48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fr-FR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fr-FR" sz="4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4800" b="1" i="1"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  <m:r>
                                        <a:rPr lang="fr-FR" sz="48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fr-FR" sz="48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fr-FR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fr-FR" sz="48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4800" b="1" i="1"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e>
                            <m:e>
                              <m:r>
                                <a:rPr lang="fr-FR" sz="48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4800" b="1" i="1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  <m:sup>
                                  <m:r>
                                    <a:rPr lang="fr-FR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fr-FR" sz="4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48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4800" b="1" i="1"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  <m:sup>
                                  <m:r>
                                    <a:rPr lang="fr-FR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fr-FR" sz="48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4800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4800" b="1" i="1"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  <m:sup>
                                  <m:r>
                                    <a:rPr lang="fr-FR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  <m:e>
                              <m:r>
                                <a:rPr lang="fr-FR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fr-FR" sz="4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fr-FR" sz="48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fr-FR" sz="4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fr-FR" sz="48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fr-FR" sz="4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4800" b="1" i="1">
                                  <a:latin typeface="Cambria Math" panose="02040503050406030204" pitchFamily="18" charset="0"/>
                                </a:rPr>
                                <m:t>𝟏𝟏</m:t>
                              </m:r>
                              <m:r>
                                <a:rPr lang="fr-FR" sz="48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48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7819585"/>
                <a:ext cx="19114093" cy="5851538"/>
              </a:xfrm>
              <a:prstGeom prst="rect">
                <a:avLst/>
              </a:prstGeom>
              <a:blipFill>
                <a:blip r:embed="rId4"/>
                <a:stretch>
                  <a:fillRect l="-1467" t="-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43305" y="1700315"/>
                <a:ext cx="23509943" cy="4292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	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𝑶𝒙𝒚𝒛</m:t>
                    </m:r>
                  </m:oMath>
                </a14:m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  <m:r>
                      <a:rPr lang="it-IT" sz="4800" b="1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it-IT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it-IT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sz="48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it-IT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it-IT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sz="48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it-IT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it-IT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800" b="1" i="1">
                        <a:latin typeface="Cambria Math" panose="02040503050406030204" pitchFamily="18" charset="0"/>
                      </a:rPr>
                      <m:t>𝟏𝟐</m:t>
                    </m:r>
                  </m:oMath>
                </a14:m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  <m:r>
                      <a:rPr lang="it-IT" sz="4800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it-IT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4800" b="1" i="1">
                        <a:latin typeface="Cambria Math" panose="02040503050406030204" pitchFamily="18" charset="0"/>
                      </a:rPr>
                      <m:t>𝟏𝟏</m:t>
                    </m:r>
                    <m:r>
                      <a:rPr lang="it-IT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di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it-IT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it-IT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di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𝑨𝑴</m:t>
                    </m:r>
                    <m:r>
                      <a:rPr lang="it-IT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𝑩𝑴</m:t>
                    </m:r>
                    <m:r>
                      <a:rPr lang="it-IT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𝑪𝑴</m:t>
                    </m:r>
                  </m:oMath>
                </a14:m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e>
                    </m:d>
                  </m:oMath>
                </a14:m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luôn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05" y="1700315"/>
                <a:ext cx="23509943" cy="4292137"/>
              </a:xfrm>
              <a:prstGeom prst="rect">
                <a:avLst/>
              </a:prstGeom>
              <a:blipFill>
                <a:blip r:embed="rId5"/>
                <a:stretch>
                  <a:fillRect l="-1167" t="-2273" r="-1193" b="-6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9">
            <a:extLst>
              <a:ext uri="{FF2B5EF4-FFF2-40B4-BE49-F238E27FC236}">
                <a16:creationId xmlns:a16="http://schemas.microsoft.com/office/drawing/2014/main" id="{062C1B5D-773E-4E9D-87ED-AFF997304E87}"/>
              </a:ext>
            </a:extLst>
          </p:cNvPr>
          <p:cNvSpPr txBox="1"/>
          <p:nvPr/>
        </p:nvSpPr>
        <p:spPr>
          <a:xfrm>
            <a:off x="8477250" y="457200"/>
            <a:ext cx="1412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0700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50: PHƯƠNG TRÌNH MẶT CẦU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CEDB78E-57D3-46A8-BAA8-D2FA7750E967}"/>
              </a:ext>
            </a:extLst>
          </p:cNvPr>
          <p:cNvGrpSpPr/>
          <p:nvPr/>
        </p:nvGrpSpPr>
        <p:grpSpPr>
          <a:xfrm>
            <a:off x="380366" y="6075623"/>
            <a:ext cx="23472882" cy="1440472"/>
            <a:chOff x="452771" y="4969031"/>
            <a:chExt cx="23472882" cy="144047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C47BB8E-6A40-492B-B3CF-2E36D5B58A2F}"/>
                </a:ext>
              </a:extLst>
            </p:cNvPr>
            <p:cNvGrpSpPr/>
            <p:nvPr/>
          </p:nvGrpSpPr>
          <p:grpSpPr>
            <a:xfrm>
              <a:off x="452771" y="4969031"/>
              <a:ext cx="23472882" cy="1440472"/>
              <a:chOff x="254791" y="2239222"/>
              <a:chExt cx="11736441" cy="720236"/>
            </a:xfrm>
            <a:solidFill>
              <a:srgbClr val="327E3B"/>
            </a:solidFill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E2AB2A7-9AB8-4420-9950-51419708EB5A}"/>
                  </a:ext>
                </a:extLst>
              </p:cNvPr>
              <p:cNvSpPr/>
              <p:nvPr/>
            </p:nvSpPr>
            <p:spPr>
              <a:xfrm>
                <a:off x="3538287" y="2248472"/>
                <a:ext cx="2468235" cy="67388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93850348-9D00-4F43-89B2-3726D9B22B89}"/>
                  </a:ext>
                </a:extLst>
              </p:cNvPr>
              <p:cNvSpPr/>
              <p:nvPr/>
            </p:nvSpPr>
            <p:spPr>
              <a:xfrm>
                <a:off x="3247742" y="2331942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3A8AE22-D263-49E9-91E4-8A6D56AAD81D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9238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753C44EF-7F09-40B5-9F1F-DE27AB5CFDC0}"/>
                  </a:ext>
                </a:extLst>
              </p:cNvPr>
              <p:cNvSpPr/>
              <p:nvPr/>
            </p:nvSpPr>
            <p:spPr>
              <a:xfrm>
                <a:off x="254791" y="2330766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 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C5FED506-31DB-449A-9808-051C98366774}"/>
                  </a:ext>
                </a:extLst>
              </p:cNvPr>
              <p:cNvSpPr/>
              <p:nvPr/>
            </p:nvSpPr>
            <p:spPr>
              <a:xfrm>
                <a:off x="6575549" y="2239222"/>
                <a:ext cx="2468235" cy="69238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F91EBE61-7DC5-46C9-813D-E3ACA6BDB21F}"/>
                  </a:ext>
                </a:extLst>
              </p:cNvPr>
              <p:cNvSpPr/>
              <p:nvPr/>
            </p:nvSpPr>
            <p:spPr>
              <a:xfrm>
                <a:off x="6254178" y="2331942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5EE905CC-7671-4BAB-98C8-FDE9BAB3D3EE}"/>
                  </a:ext>
                </a:extLst>
              </p:cNvPr>
              <p:cNvSpPr/>
              <p:nvPr/>
            </p:nvSpPr>
            <p:spPr>
              <a:xfrm>
                <a:off x="9522997" y="2267069"/>
                <a:ext cx="2468235" cy="69238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E7D67A9F-1338-4EFA-BF73-C673B72763BB}"/>
                  </a:ext>
                </a:extLst>
              </p:cNvPr>
              <p:cNvSpPr/>
              <p:nvPr/>
            </p:nvSpPr>
            <p:spPr>
              <a:xfrm>
                <a:off x="9260615" y="2331942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F6C8C7DC-D091-406C-BE5D-CD6B270E3ED4}"/>
                    </a:ext>
                  </a:extLst>
                </p:cNvPr>
                <p:cNvSpPr/>
                <p:nvPr/>
              </p:nvSpPr>
              <p:spPr>
                <a:xfrm>
                  <a:off x="1520205" y="5268010"/>
                  <a:ext cx="4391462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/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it-IT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it-IT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F6C8C7DC-D091-406C-BE5D-CD6B270E3E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0205" y="5268010"/>
                  <a:ext cx="4391462" cy="830997"/>
                </a:xfrm>
                <a:prstGeom prst="rect">
                  <a:avLst/>
                </a:prstGeom>
                <a:blipFill>
                  <a:blip r:embed="rId6"/>
                  <a:stretch>
                    <a:fillRect t="-16176" b="-389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624703F3-B128-4B49-8D87-73E5B580C55D}"/>
                    </a:ext>
                  </a:extLst>
                </p:cNvPr>
                <p:cNvSpPr/>
                <p:nvPr/>
              </p:nvSpPr>
              <p:spPr>
                <a:xfrm>
                  <a:off x="7564769" y="5058681"/>
                  <a:ext cx="4391462" cy="11977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/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r>
                            <a:rPr lang="it-IT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it-IT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panose="020B0604020202020204" pitchFamily="34" charset="0"/>
                    </a:rPr>
                    <a:t>.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624703F3-B128-4B49-8D87-73E5B580C5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4769" y="5058681"/>
                  <a:ext cx="4391462" cy="1197764"/>
                </a:xfrm>
                <a:prstGeom prst="rect">
                  <a:avLst/>
                </a:prstGeom>
                <a:blipFill>
                  <a:blip r:embed="rId7"/>
                  <a:stretch>
                    <a:fillRect b="-96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B46DF0B-8C35-4136-8B87-041B54F0847B}"/>
                </a:ext>
              </a:extLst>
            </p:cNvPr>
            <p:cNvSpPr/>
            <p:nvPr/>
          </p:nvSpPr>
          <p:spPr>
            <a:xfrm>
              <a:off x="19552949" y="5152119"/>
              <a:ext cx="435192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37DA24E-6A0B-478F-80FE-E43A3137363C}"/>
                  </a:ext>
                </a:extLst>
              </p:cNvPr>
              <p:cNvSpPr/>
              <p:nvPr/>
            </p:nvSpPr>
            <p:spPr>
              <a:xfrm>
                <a:off x="13366647" y="6379155"/>
                <a:ext cx="451177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vi-VN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m:rPr>
                          <m:nor/>
                        </m:rPr>
                        <a:rPr kumimoji="0" lang="en-US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/>
                        </a:rPr>
                        <m:t>.</m:t>
                      </m:r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37DA24E-6A0B-478F-80FE-E43A313736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6647" y="6379155"/>
                <a:ext cx="4511777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F37A70B0-4763-417F-8585-D8E6007429AF}"/>
                  </a:ext>
                </a:extLst>
              </p:cNvPr>
              <p:cNvSpPr/>
              <p:nvPr/>
            </p:nvSpPr>
            <p:spPr>
              <a:xfrm>
                <a:off x="19396509" y="6034131"/>
                <a:ext cx="4429029" cy="1579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kumimoji="0" lang="vi-VN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F37A70B0-4763-417F-8585-D8E600742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6509" y="6034131"/>
                <a:ext cx="4429029" cy="15791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114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125798" y="7534599"/>
            <a:ext cx="24132403" cy="6181400"/>
            <a:chOff x="48567" y="4381500"/>
            <a:chExt cx="24132403" cy="6288962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238323" y="4502380"/>
              <a:ext cx="23942647" cy="616808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584114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668001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63653" y="1603044"/>
            <a:ext cx="24090260" cy="4442558"/>
            <a:chOff x="923003" y="3917552"/>
            <a:chExt cx="24090260" cy="4442558"/>
          </a:xfrm>
        </p:grpSpPr>
        <p:sp>
          <p:nvSpPr>
            <p:cNvPr id="42" name="Rounded Rectangle 41"/>
            <p:cNvSpPr/>
            <p:nvPr/>
          </p:nvSpPr>
          <p:spPr>
            <a:xfrm>
              <a:off x="1068375" y="4175177"/>
              <a:ext cx="23944888" cy="4184933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438198" cy="1040476"/>
              <a:chOff x="923003" y="3917552"/>
              <a:chExt cx="4438198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4" y="3961674"/>
                <a:ext cx="3999157" cy="832104"/>
                <a:chOff x="2028794" y="4323624"/>
                <a:chExt cx="3999157" cy="832104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609295" y="2743123"/>
                  <a:ext cx="832104" cy="3993105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669100" y="4347538"/>
                  <a:ext cx="3358851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50.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10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43305" y="1700315"/>
                <a:ext cx="23509943" cy="4292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	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𝑶𝒙𝒚𝒛</m:t>
                    </m:r>
                  </m:oMath>
                </a14:m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  <m:r>
                      <a:rPr lang="it-IT" sz="4800" b="1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it-IT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it-IT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sz="48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it-IT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it-IT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sz="48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it-IT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it-IT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800" b="1" i="1">
                        <a:latin typeface="Cambria Math" panose="02040503050406030204" pitchFamily="18" charset="0"/>
                      </a:rPr>
                      <m:t>𝟏𝟐</m:t>
                    </m:r>
                  </m:oMath>
                </a14:m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  <m:r>
                      <a:rPr lang="it-IT" sz="4800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it-IT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4800" b="1" i="1">
                        <a:latin typeface="Cambria Math" panose="02040503050406030204" pitchFamily="18" charset="0"/>
                      </a:rPr>
                      <m:t>𝟏𝟏</m:t>
                    </m:r>
                    <m:r>
                      <a:rPr lang="it-IT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di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it-IT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it-IT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di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𝑨𝑴</m:t>
                    </m:r>
                    <m:r>
                      <a:rPr lang="it-IT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𝑩𝑴</m:t>
                    </m:r>
                    <m:r>
                      <a:rPr lang="it-IT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𝑪𝑴</m:t>
                    </m:r>
                  </m:oMath>
                </a14:m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e>
                    </m:d>
                  </m:oMath>
                </a14:m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luôn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05" y="1700315"/>
                <a:ext cx="23509943" cy="4292137"/>
              </a:xfrm>
              <a:prstGeom prst="rect">
                <a:avLst/>
              </a:prstGeom>
              <a:blipFill>
                <a:blip r:embed="rId4"/>
                <a:stretch>
                  <a:fillRect l="-1167" t="-2273" r="-1193" b="-6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9">
            <a:extLst>
              <a:ext uri="{FF2B5EF4-FFF2-40B4-BE49-F238E27FC236}">
                <a16:creationId xmlns:a16="http://schemas.microsoft.com/office/drawing/2014/main" id="{062C1B5D-773E-4E9D-87ED-AFF997304E87}"/>
              </a:ext>
            </a:extLst>
          </p:cNvPr>
          <p:cNvSpPr txBox="1"/>
          <p:nvPr/>
        </p:nvSpPr>
        <p:spPr>
          <a:xfrm>
            <a:off x="8477250" y="457200"/>
            <a:ext cx="1412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0700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50: PHƯƠNG TRÌNH MẶT CẦU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CEDB78E-57D3-46A8-BAA8-D2FA7750E967}"/>
              </a:ext>
            </a:extLst>
          </p:cNvPr>
          <p:cNvGrpSpPr/>
          <p:nvPr/>
        </p:nvGrpSpPr>
        <p:grpSpPr>
          <a:xfrm>
            <a:off x="380366" y="6075623"/>
            <a:ext cx="23472882" cy="1440472"/>
            <a:chOff x="452771" y="4969031"/>
            <a:chExt cx="23472882" cy="144047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C47BB8E-6A40-492B-B3CF-2E36D5B58A2F}"/>
                </a:ext>
              </a:extLst>
            </p:cNvPr>
            <p:cNvGrpSpPr/>
            <p:nvPr/>
          </p:nvGrpSpPr>
          <p:grpSpPr>
            <a:xfrm>
              <a:off x="452771" y="4969031"/>
              <a:ext cx="23472882" cy="1440472"/>
              <a:chOff x="254791" y="2239222"/>
              <a:chExt cx="11736441" cy="720236"/>
            </a:xfrm>
            <a:solidFill>
              <a:srgbClr val="327E3B"/>
            </a:solidFill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E2AB2A7-9AB8-4420-9950-51419708EB5A}"/>
                  </a:ext>
                </a:extLst>
              </p:cNvPr>
              <p:cNvSpPr/>
              <p:nvPr/>
            </p:nvSpPr>
            <p:spPr>
              <a:xfrm>
                <a:off x="3538287" y="2248472"/>
                <a:ext cx="2468235" cy="67388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93850348-9D00-4F43-89B2-3726D9B22B89}"/>
                  </a:ext>
                </a:extLst>
              </p:cNvPr>
              <p:cNvSpPr/>
              <p:nvPr/>
            </p:nvSpPr>
            <p:spPr>
              <a:xfrm>
                <a:off x="3247742" y="2331942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3A8AE22-D263-49E9-91E4-8A6D56AAD81D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9238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753C44EF-7F09-40B5-9F1F-DE27AB5CFDC0}"/>
                  </a:ext>
                </a:extLst>
              </p:cNvPr>
              <p:cNvSpPr/>
              <p:nvPr/>
            </p:nvSpPr>
            <p:spPr>
              <a:xfrm>
                <a:off x="254791" y="2330766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 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C5FED506-31DB-449A-9808-051C98366774}"/>
                  </a:ext>
                </a:extLst>
              </p:cNvPr>
              <p:cNvSpPr/>
              <p:nvPr/>
            </p:nvSpPr>
            <p:spPr>
              <a:xfrm>
                <a:off x="6575549" y="2239222"/>
                <a:ext cx="2468235" cy="69238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F91EBE61-7DC5-46C9-813D-E3ACA6BDB21F}"/>
                  </a:ext>
                </a:extLst>
              </p:cNvPr>
              <p:cNvSpPr/>
              <p:nvPr/>
            </p:nvSpPr>
            <p:spPr>
              <a:xfrm>
                <a:off x="6254178" y="2331942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5EE905CC-7671-4BAB-98C8-FDE9BAB3D3EE}"/>
                  </a:ext>
                </a:extLst>
              </p:cNvPr>
              <p:cNvSpPr/>
              <p:nvPr/>
            </p:nvSpPr>
            <p:spPr>
              <a:xfrm>
                <a:off x="9522997" y="2267069"/>
                <a:ext cx="2468235" cy="69238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E7D67A9F-1338-4EFA-BF73-C673B72763BB}"/>
                  </a:ext>
                </a:extLst>
              </p:cNvPr>
              <p:cNvSpPr/>
              <p:nvPr/>
            </p:nvSpPr>
            <p:spPr>
              <a:xfrm>
                <a:off x="9260615" y="2331942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F6C8C7DC-D091-406C-BE5D-CD6B270E3ED4}"/>
                    </a:ext>
                  </a:extLst>
                </p:cNvPr>
                <p:cNvSpPr/>
                <p:nvPr/>
              </p:nvSpPr>
              <p:spPr>
                <a:xfrm>
                  <a:off x="1520205" y="5268010"/>
                  <a:ext cx="4391462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/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it-IT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it-IT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F6C8C7DC-D091-406C-BE5D-CD6B270E3E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0205" y="5268010"/>
                  <a:ext cx="4391462" cy="830997"/>
                </a:xfrm>
                <a:prstGeom prst="rect">
                  <a:avLst/>
                </a:prstGeom>
                <a:blipFill>
                  <a:blip r:embed="rId5"/>
                  <a:stretch>
                    <a:fillRect t="-16176" b="-389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624703F3-B128-4B49-8D87-73E5B580C55D}"/>
                    </a:ext>
                  </a:extLst>
                </p:cNvPr>
                <p:cNvSpPr/>
                <p:nvPr/>
              </p:nvSpPr>
              <p:spPr>
                <a:xfrm>
                  <a:off x="7564769" y="5058681"/>
                  <a:ext cx="4391462" cy="11977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/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r>
                            <a:rPr lang="it-IT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it-IT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panose="020B0604020202020204" pitchFamily="34" charset="0"/>
                    </a:rPr>
                    <a:t>.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624703F3-B128-4B49-8D87-73E5B580C5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4769" y="5058681"/>
                  <a:ext cx="4391462" cy="1197764"/>
                </a:xfrm>
                <a:prstGeom prst="rect">
                  <a:avLst/>
                </a:prstGeom>
                <a:blipFill>
                  <a:blip r:embed="rId6"/>
                  <a:stretch>
                    <a:fillRect b="-96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B46DF0B-8C35-4136-8B87-041B54F0847B}"/>
                </a:ext>
              </a:extLst>
            </p:cNvPr>
            <p:cNvSpPr/>
            <p:nvPr/>
          </p:nvSpPr>
          <p:spPr>
            <a:xfrm>
              <a:off x="19552949" y="5152119"/>
              <a:ext cx="435192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37DA24E-6A0B-478F-80FE-E43A3137363C}"/>
                  </a:ext>
                </a:extLst>
              </p:cNvPr>
              <p:cNvSpPr/>
              <p:nvPr/>
            </p:nvSpPr>
            <p:spPr>
              <a:xfrm>
                <a:off x="13366647" y="6379155"/>
                <a:ext cx="451177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vi-VN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m:rPr>
                          <m:nor/>
                        </m:rPr>
                        <a:rPr kumimoji="0" lang="en-US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/>
                        </a:rPr>
                        <m:t>.</m:t>
                      </m:r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37DA24E-6A0B-478F-80FE-E43A313736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6647" y="6379155"/>
                <a:ext cx="4511777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F37A70B0-4763-417F-8585-D8E6007429AF}"/>
                  </a:ext>
                </a:extLst>
              </p:cNvPr>
              <p:cNvSpPr/>
              <p:nvPr/>
            </p:nvSpPr>
            <p:spPr>
              <a:xfrm>
                <a:off x="19396509" y="6034131"/>
                <a:ext cx="4429029" cy="1579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kumimoji="0" lang="vi-VN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F37A70B0-4763-417F-8585-D8E600742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6509" y="6034131"/>
                <a:ext cx="4429029" cy="15791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2FDE59D6-FB29-487F-8765-F7321D09A9D0}"/>
                  </a:ext>
                </a:extLst>
              </p:cNvPr>
              <p:cNvSpPr/>
              <p:nvPr/>
            </p:nvSpPr>
            <p:spPr>
              <a:xfrm>
                <a:off x="3135182" y="7598871"/>
                <a:ext cx="19114093" cy="2827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8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48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fr-FR" sz="48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fr-FR" sz="48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fr-FR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fr-FR" sz="4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4800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  <m:r>
                                        <a:rPr lang="fr-FR" sz="48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fr-FR" sz="48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fr-FR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fr-FR" sz="4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4800" b="1" i="1"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  <m:r>
                                        <a:rPr lang="fr-FR" sz="48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fr-FR" sz="48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fr-FR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fr-FR" sz="48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4800" b="1" i="1"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  <m:r>
                                <m:rPr>
                                  <m:nor/>
                                </m:rPr>
                                <a:rPr lang="fr-FR" sz="48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                                                 </m:t>
                              </m:r>
                              <m:r>
                                <a:rPr lang="fr-FR" sz="4800" b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4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fr-FR" sz="48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fr-FR" sz="4800" b="1" i="1"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  <m:r>
                                <a:rPr lang="fr-FR" sz="4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48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fr-FR" sz="48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fr-FR" sz="4800" b="1" i="1"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fr-FR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fr-FR" sz="4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4800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  <m:r>
                                        <a:rPr lang="fr-FR" sz="48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fr-FR" sz="4800" b="1" i="1"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fr-FR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fr-FR" sz="4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4800" b="1" i="1"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  <m:r>
                                        <a:rPr lang="fr-FR" sz="48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fr-FR" sz="4800" b="1" i="1">
                                          <a:latin typeface="Cambria Math" panose="02040503050406030204" pitchFamily="18" charset="0"/>
                                        </a:rPr>
                                        <m:t>𝒄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fr-FR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fr-FR" sz="48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4800" b="1" i="1"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  <m:r>
                                        <a:rPr lang="fr-FR" sz="48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fr-FR" sz="48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fr-FR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fr-FR" sz="4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4800" b="1" i="1"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  <m:r>
                                        <a:rPr lang="fr-FR" sz="48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fr-FR" sz="48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fr-FR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fr-FR" sz="4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4800" b="1" i="1">
                                          <a:latin typeface="Cambria Math" panose="02040503050406030204" pitchFamily="18" charset="0"/>
                                        </a:rPr>
                                        <m:t>𝒄</m:t>
                                      </m:r>
                                      <m:r>
                                        <a:rPr lang="fr-FR" sz="48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fr-FR" sz="48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fr-FR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fr-FR" sz="48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  </m:t>
                              </m:r>
                              <m:r>
                                <a:rPr lang="fr-FR" sz="4800" b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fr-FR" sz="48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fr-FR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fr-FR" sz="4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fr-FR" sz="48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fr-FR" sz="4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fr-FR" sz="48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fr-FR" sz="4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4800" b="1" i="1">
                                  <a:latin typeface="Cambria Math" panose="02040503050406030204" pitchFamily="18" charset="0"/>
                                </a:rPr>
                                <m:t>𝟏𝟏</m:t>
                              </m:r>
                              <m:r>
                                <a:rPr lang="fr-FR" sz="48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48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m:rPr>
                                  <m:nor/>
                                </m:rPr>
                                <a:rPr lang="fr-FR" sz="48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                                                                    </m:t>
                              </m:r>
                              <m:r>
                                <a:rPr lang="fr-FR" sz="4800" b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fr-FR" sz="48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2FDE59D6-FB29-487F-8765-F7321D09A9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182" y="7598871"/>
                <a:ext cx="19114093" cy="2827441"/>
              </a:xfrm>
              <a:prstGeom prst="rect">
                <a:avLst/>
              </a:prstGeom>
              <a:blipFill>
                <a:blip r:embed="rId9"/>
                <a:stretch>
                  <a:fillRect r="-9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1C343FC-F79C-47D6-A643-46BCB90759AB}"/>
                  </a:ext>
                </a:extLst>
              </p:cNvPr>
              <p:cNvSpPr/>
              <p:nvPr/>
            </p:nvSpPr>
            <p:spPr>
              <a:xfrm>
                <a:off x="315555" y="10344191"/>
                <a:ext cx="23942646" cy="33016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(1) – (2) 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theo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ế 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đượ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: 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fr-FR" sz="4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fr-FR" sz="48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fr-FR" sz="48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fr-FR" sz="48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fr-FR" sz="4800" b="1" i="1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fr-FR" sz="48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48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fr-FR" sz="48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48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fr-FR" sz="48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48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fr-FR" sz="48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4800" b="1" i="1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fr-FR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48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ậ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y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ặ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ph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ẳ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</m:d>
                    <m:r>
                      <a:rPr lang="fr-FR" sz="4800" b="1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fr-FR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fr-FR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fr-FR" sz="48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mặt phẳng đi qua ba tiếp điểm.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ợ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(3) 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</m:d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lu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qua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 đị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fr-FR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fr-FR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fr-FR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fr-FR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m:rPr>
                          <m:nor/>
                        </m:rPr>
                        <a:rPr lang="fr-FR" sz="4800" b="1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1C343FC-F79C-47D6-A643-46BCB90759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55" y="10344191"/>
                <a:ext cx="23942646" cy="3301673"/>
              </a:xfrm>
              <a:prstGeom prst="rect">
                <a:avLst/>
              </a:prstGeom>
              <a:blipFill>
                <a:blip r:embed="rId10"/>
                <a:stretch>
                  <a:fillRect l="-1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 60">
            <a:extLst>
              <a:ext uri="{FF2B5EF4-FFF2-40B4-BE49-F238E27FC236}">
                <a16:creationId xmlns:a16="http://schemas.microsoft.com/office/drawing/2014/main" id="{609389CC-88D2-4B70-AEBD-0B6A796647CA}"/>
              </a:ext>
            </a:extLst>
          </p:cNvPr>
          <p:cNvSpPr/>
          <p:nvPr/>
        </p:nvSpPr>
        <p:spPr>
          <a:xfrm>
            <a:off x="380364" y="6258711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23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extBox 9">
            <a:extLst>
              <a:ext uri="{FF2B5EF4-FFF2-40B4-BE49-F238E27FC236}">
                <a16:creationId xmlns:a16="http://schemas.microsoft.com/office/drawing/2014/main" id="{062C1B5D-773E-4E9D-87ED-AFF997304E87}"/>
              </a:ext>
            </a:extLst>
          </p:cNvPr>
          <p:cNvSpPr txBox="1"/>
          <p:nvPr/>
        </p:nvSpPr>
        <p:spPr>
          <a:xfrm>
            <a:off x="8477250" y="457200"/>
            <a:ext cx="1412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0700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50: PHƯƠNG TRÌNH MẶT CẦU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C70DEB8-A19C-4212-A3F3-0B70FD04BECF}"/>
              </a:ext>
            </a:extLst>
          </p:cNvPr>
          <p:cNvGrpSpPr/>
          <p:nvPr/>
        </p:nvGrpSpPr>
        <p:grpSpPr>
          <a:xfrm>
            <a:off x="502695" y="6443718"/>
            <a:ext cx="25226578" cy="2609396"/>
            <a:chOff x="-1849469" y="4493427"/>
            <a:chExt cx="25226578" cy="2609396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D81A1A8-FF51-43EE-B1AD-D89E405DB0EC}"/>
                </a:ext>
              </a:extLst>
            </p:cNvPr>
            <p:cNvGrpSpPr/>
            <p:nvPr/>
          </p:nvGrpSpPr>
          <p:grpSpPr>
            <a:xfrm>
              <a:off x="-1849469" y="4493427"/>
              <a:ext cx="22894076" cy="2609396"/>
              <a:chOff x="-896329" y="2001420"/>
              <a:chExt cx="11447038" cy="1304698"/>
            </a:xfrm>
            <a:solidFill>
              <a:srgbClr val="327E3B"/>
            </a:solidFill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691BC0A-F12C-4E7D-BC1F-2383F674649F}"/>
                  </a:ext>
                </a:extLst>
              </p:cNvPr>
              <p:cNvSpPr/>
              <p:nvPr/>
            </p:nvSpPr>
            <p:spPr>
              <a:xfrm>
                <a:off x="5493369" y="2001420"/>
                <a:ext cx="5057340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625CCAD6-0DFF-4EBF-AA4C-C9AE9C7E4A60}"/>
                  </a:ext>
                </a:extLst>
              </p:cNvPr>
              <p:cNvSpPr/>
              <p:nvPr/>
            </p:nvSpPr>
            <p:spPr>
              <a:xfrm>
                <a:off x="5207383" y="2039961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1176532-0605-41DD-B4D3-56251A67FA45}"/>
                  </a:ext>
                </a:extLst>
              </p:cNvPr>
              <p:cNvSpPr/>
              <p:nvPr/>
            </p:nvSpPr>
            <p:spPr>
              <a:xfrm>
                <a:off x="-605784" y="2021668"/>
                <a:ext cx="5057340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DCD29191-87D5-4A17-B9B9-DD6A4B0EAD53}"/>
                  </a:ext>
                </a:extLst>
              </p:cNvPr>
              <p:cNvSpPr/>
              <p:nvPr/>
            </p:nvSpPr>
            <p:spPr>
              <a:xfrm>
                <a:off x="-896329" y="2080923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5F4491B0-52D6-4B64-B847-EC5A24BC6B42}"/>
                  </a:ext>
                </a:extLst>
              </p:cNvPr>
              <p:cNvSpPr/>
              <p:nvPr/>
            </p:nvSpPr>
            <p:spPr>
              <a:xfrm>
                <a:off x="-605784" y="2688850"/>
                <a:ext cx="5057340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07D3EAD1-76C8-4F9B-AE18-F0B355E4C479}"/>
                  </a:ext>
                </a:extLst>
              </p:cNvPr>
              <p:cNvSpPr/>
              <p:nvPr/>
            </p:nvSpPr>
            <p:spPr>
              <a:xfrm>
                <a:off x="-868621" y="2747461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4F6E7A3B-84F8-40F0-B55A-278FD044598B}"/>
                  </a:ext>
                </a:extLst>
              </p:cNvPr>
              <p:cNvSpPr/>
              <p:nvPr/>
            </p:nvSpPr>
            <p:spPr>
              <a:xfrm>
                <a:off x="5503760" y="2681304"/>
                <a:ext cx="5046949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1110CCB2-EF4E-45F9-94CC-1900EF2D009D}"/>
                  </a:ext>
                </a:extLst>
              </p:cNvPr>
              <p:cNvSpPr/>
              <p:nvPr/>
            </p:nvSpPr>
            <p:spPr>
              <a:xfrm>
                <a:off x="5231628" y="2734133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E37C96EB-7491-4459-83DC-8E0C74E1193B}"/>
                    </a:ext>
                  </a:extLst>
                </p:cNvPr>
                <p:cNvSpPr/>
                <p:nvPr/>
              </p:nvSpPr>
              <p:spPr>
                <a:xfrm>
                  <a:off x="-760939" y="4733224"/>
                  <a:ext cx="9569674" cy="84773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𝟒𝟎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E37C96EB-7491-4459-83DC-8E0C74E11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760939" y="4733224"/>
                  <a:ext cx="9569674" cy="847733"/>
                </a:xfrm>
                <a:prstGeom prst="rect">
                  <a:avLst/>
                </a:prstGeom>
                <a:blipFill>
                  <a:blip r:embed="rId2"/>
                  <a:stretch>
                    <a:fillRect t="-13669" r="-1529" b="-381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4869B45B-C3F5-414E-84A3-6CB6A52CB079}"/>
                    </a:ext>
                  </a:extLst>
                </p:cNvPr>
                <p:cNvSpPr/>
                <p:nvPr/>
              </p:nvSpPr>
              <p:spPr>
                <a:xfrm>
                  <a:off x="11446485" y="4695740"/>
                  <a:ext cx="9650856" cy="84773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4869B45B-C3F5-414E-84A3-6CB6A52CB07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46485" y="4695740"/>
                  <a:ext cx="9650856" cy="847733"/>
                </a:xfrm>
                <a:prstGeom prst="rect">
                  <a:avLst/>
                </a:prstGeom>
                <a:blipFill>
                  <a:blip r:embed="rId3"/>
                  <a:stretch>
                    <a:fillRect t="-13669" b="-381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D8E71A6-1140-4E99-A7ED-6ADD5DEEC00A}"/>
                </a:ext>
              </a:extLst>
            </p:cNvPr>
            <p:cNvSpPr/>
            <p:nvPr/>
          </p:nvSpPr>
          <p:spPr>
            <a:xfrm>
              <a:off x="19965515" y="5128167"/>
              <a:ext cx="341159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9C5E5BC-390A-423F-A6D4-42060DE7F97C}"/>
              </a:ext>
            </a:extLst>
          </p:cNvPr>
          <p:cNvGrpSpPr/>
          <p:nvPr/>
        </p:nvGrpSpPr>
        <p:grpSpPr>
          <a:xfrm>
            <a:off x="292242" y="1664823"/>
            <a:ext cx="24048121" cy="4761351"/>
            <a:chOff x="923003" y="3917552"/>
            <a:chExt cx="24048121" cy="4761351"/>
          </a:xfrm>
        </p:grpSpPr>
        <p:sp>
          <p:nvSpPr>
            <p:cNvPr id="71" name="Rounded Rectangle 41">
              <a:extLst>
                <a:ext uri="{FF2B5EF4-FFF2-40B4-BE49-F238E27FC236}">
                  <a16:creationId xmlns:a16="http://schemas.microsoft.com/office/drawing/2014/main" id="{31BEA988-989B-43CF-8520-58D192738218}"/>
                </a:ext>
              </a:extLst>
            </p:cNvPr>
            <p:cNvSpPr/>
            <p:nvPr/>
          </p:nvSpPr>
          <p:spPr>
            <a:xfrm>
              <a:off x="1026236" y="4090282"/>
              <a:ext cx="23944888" cy="458862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DD5EECC6-FE32-4719-8968-FDEACC88D9FD}"/>
                </a:ext>
              </a:extLst>
            </p:cNvPr>
            <p:cNvGrpSpPr/>
            <p:nvPr/>
          </p:nvGrpSpPr>
          <p:grpSpPr>
            <a:xfrm>
              <a:off x="923003" y="3917552"/>
              <a:ext cx="4584546" cy="1040476"/>
              <a:chOff x="923003" y="3917552"/>
              <a:chExt cx="4584546" cy="1040476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A7B1E3BE-28DF-4039-ABF5-24476A8B7278}"/>
                  </a:ext>
                </a:extLst>
              </p:cNvPr>
              <p:cNvGrpSpPr/>
              <p:nvPr/>
            </p:nvGrpSpPr>
            <p:grpSpPr>
              <a:xfrm>
                <a:off x="1362044" y="3960994"/>
                <a:ext cx="4145505" cy="800899"/>
                <a:chOff x="2028794" y="4322944"/>
                <a:chExt cx="4145505" cy="800899"/>
              </a:xfrm>
            </p:grpSpPr>
            <p:sp>
              <p:nvSpPr>
                <p:cNvPr id="75" name="Freeform 20">
                  <a:extLst>
                    <a:ext uri="{FF2B5EF4-FFF2-40B4-BE49-F238E27FC236}">
                      <a16:creationId xmlns:a16="http://schemas.microsoft.com/office/drawing/2014/main" id="{3C84F8D9-E908-4A83-B301-02510220BA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701437" y="2650981"/>
                  <a:ext cx="800219" cy="4145505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4D77F547-D62B-47C9-8412-CB798E4E11F2}"/>
                    </a:ext>
                  </a:extLst>
                </p:cNvPr>
                <p:cNvSpPr txBox="1"/>
                <p:nvPr/>
              </p:nvSpPr>
              <p:spPr>
                <a:xfrm>
                  <a:off x="2545259" y="4322944"/>
                  <a:ext cx="3596836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50.11</a:t>
                  </a:r>
                </a:p>
              </p:txBody>
            </p:sp>
          </p:grp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18146777-6595-4564-8BEB-4B574C40A0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BB9545DF-F051-4B61-A83D-8BBFDC6ABBC3}"/>
                  </a:ext>
                </a:extLst>
              </p:cNvPr>
              <p:cNvSpPr/>
              <p:nvPr/>
            </p:nvSpPr>
            <p:spPr>
              <a:xfrm>
                <a:off x="1618934" y="7991198"/>
                <a:ext cx="9541966" cy="847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/>
                        </a:rPr>
                        <m:t>.</m:t>
                      </m:r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BB9545DF-F051-4B61-A83D-8BBFDC6AB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934" y="7991198"/>
                <a:ext cx="9541966" cy="8477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C25E0FCD-232F-45C1-AEB4-122C403A1B29}"/>
                  </a:ext>
                </a:extLst>
              </p:cNvPr>
              <p:cNvSpPr/>
              <p:nvPr/>
            </p:nvSpPr>
            <p:spPr>
              <a:xfrm>
                <a:off x="13798649" y="7909142"/>
                <a:ext cx="9542706" cy="9329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  <m:r>
                        <m:rPr>
                          <m:nor/>
                        </m:rPr>
                        <a:rPr kumimoji="0" lang="en-US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/>
                        </a:rPr>
                        <m:t>.</m:t>
                      </m:r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C25E0FCD-232F-45C1-AEB4-122C403A1B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8649" y="7909142"/>
                <a:ext cx="9542706" cy="9329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40BCF23E-9535-4C43-949B-AF6B74A3EB6A}"/>
                  </a:ext>
                </a:extLst>
              </p:cNvPr>
              <p:cNvSpPr/>
              <p:nvPr/>
            </p:nvSpPr>
            <p:spPr>
              <a:xfrm>
                <a:off x="830420" y="2080174"/>
                <a:ext cx="23509943" cy="42351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        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𝑶𝒙𝒚𝒛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(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40BCF23E-9535-4C43-949B-AF6B74A3EB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420" y="2080174"/>
                <a:ext cx="23509943" cy="4235198"/>
              </a:xfrm>
              <a:prstGeom prst="rect">
                <a:avLst/>
              </a:prstGeom>
              <a:blipFill>
                <a:blip r:embed="rId7"/>
                <a:stretch>
                  <a:fillRect l="-1167" t="-3453" r="-1193" b="-6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">
            <a:extLst>
              <a:ext uri="{FF2B5EF4-FFF2-40B4-BE49-F238E27FC236}">
                <a16:creationId xmlns:a16="http://schemas.microsoft.com/office/drawing/2014/main" id="{60297EF2-DF84-4723-9786-3E28B6DC9BE9}"/>
              </a:ext>
            </a:extLst>
          </p:cNvPr>
          <p:cNvGrpSpPr/>
          <p:nvPr/>
        </p:nvGrpSpPr>
        <p:grpSpPr>
          <a:xfrm>
            <a:off x="-1" y="9093420"/>
            <a:ext cx="24153914" cy="4622580"/>
            <a:chOff x="48567" y="4381500"/>
            <a:chExt cx="24153914" cy="470301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9" name="Rounded Rectangle 52">
              <a:extLst>
                <a:ext uri="{FF2B5EF4-FFF2-40B4-BE49-F238E27FC236}">
                  <a16:creationId xmlns:a16="http://schemas.microsoft.com/office/drawing/2014/main" id="{C03B5410-7C89-4638-9764-4EBFE56E541A}"/>
                </a:ext>
              </a:extLst>
            </p:cNvPr>
            <p:cNvSpPr/>
            <p:nvPr/>
          </p:nvSpPr>
          <p:spPr>
            <a:xfrm>
              <a:off x="353961" y="4502380"/>
              <a:ext cx="23848520" cy="4582137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prstClr val="black"/>
                </a:solidFill>
              </a:endParaRPr>
            </a:p>
          </p:txBody>
        </p:sp>
        <p:grpSp>
          <p:nvGrpSpPr>
            <p:cNvPr id="41" name="Group 5">
              <a:extLst>
                <a:ext uri="{FF2B5EF4-FFF2-40B4-BE49-F238E27FC236}">
                  <a16:creationId xmlns:a16="http://schemas.microsoft.com/office/drawing/2014/main" id="{9D53BEF0-188E-4CF0-B81B-B14FA4E73075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42" name="Freeform 20">
                <a:extLst>
                  <a:ext uri="{FF2B5EF4-FFF2-40B4-BE49-F238E27FC236}">
                    <a16:creationId xmlns:a16="http://schemas.microsoft.com/office/drawing/2014/main" id="{A2F2193C-2376-4DB8-A9C4-44C9268BBC7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584114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TextBox 7">
                <a:extLst>
                  <a:ext uri="{FF2B5EF4-FFF2-40B4-BE49-F238E27FC236}">
                    <a16:creationId xmlns:a16="http://schemas.microsoft.com/office/drawing/2014/main" id="{93F6D247-33CE-4F8A-9F02-4F5C2D5D3A23}"/>
                  </a:ext>
                </a:extLst>
              </p:cNvPr>
              <p:cNvSpPr txBox="1"/>
              <p:nvPr/>
            </p:nvSpPr>
            <p:spPr>
              <a:xfrm>
                <a:off x="1406054" y="4668001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47" name="Picture 8">
                <a:extLst>
                  <a:ext uri="{FF2B5EF4-FFF2-40B4-BE49-F238E27FC236}">
                    <a16:creationId xmlns:a16="http://schemas.microsoft.com/office/drawing/2014/main" id="{C0BB9316-C980-43B7-8A78-D8F1E9F862B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0922BC1A-0D44-454A-AE91-E4EE45A73917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84" y="10266872"/>
            <a:ext cx="4026516" cy="322052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8396436A-FD4D-4448-B39F-AFC61505D781}"/>
                  </a:ext>
                </a:extLst>
              </p:cNvPr>
              <p:cNvSpPr/>
              <p:nvPr/>
            </p:nvSpPr>
            <p:spPr>
              <a:xfrm>
                <a:off x="4964492" y="9204523"/>
                <a:ext cx="19189422" cy="4373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𝑨𝑯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𝑨𝑯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𝑨𝑯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𝝅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𝑨𝑯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𝑯𝑩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it-IT" sz="48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it-IT" sz="4800" b="1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it-IT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it-IT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it-IT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it-IT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it-IT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it-IT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it-IT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𝑹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it-IT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it-IT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it-IT" sz="48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4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8396436A-FD4D-4448-B39F-AFC61505D7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492" y="9204523"/>
                <a:ext cx="19189422" cy="4373505"/>
              </a:xfrm>
              <a:prstGeom prst="rect">
                <a:avLst/>
              </a:prstGeom>
              <a:blipFill>
                <a:blip r:embed="rId10"/>
                <a:stretch>
                  <a:fillRect l="-1429" t="-3347" b="-2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037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115043" y="1745397"/>
            <a:ext cx="24153914" cy="11970603"/>
            <a:chOff x="48567" y="4381500"/>
            <a:chExt cx="24153914" cy="12178902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314524" y="4502380"/>
              <a:ext cx="23887957" cy="1205802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prstClr val="black"/>
                </a:solidFill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584114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668001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905000" y="9319507"/>
                <a:ext cx="22229098" cy="40484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hay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𝑨𝑯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𝑨𝑯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𝑯𝑩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𝟒𝟎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𝟒𝟎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  <m:r>
                      <a:rPr lang="en-US" sz="48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  <m:r>
                      <a:rPr lang="vi-VN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 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800" b="1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B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9319507"/>
                <a:ext cx="22229098" cy="4048416"/>
              </a:xfrm>
              <a:prstGeom prst="rect">
                <a:avLst/>
              </a:prstGeom>
              <a:blipFill>
                <a:blip r:embed="rId3"/>
                <a:stretch>
                  <a:fillRect l="-1262" b="-6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9">
            <a:extLst>
              <a:ext uri="{FF2B5EF4-FFF2-40B4-BE49-F238E27FC236}">
                <a16:creationId xmlns:a16="http://schemas.microsoft.com/office/drawing/2014/main" id="{062C1B5D-773E-4E9D-87ED-AFF997304E87}"/>
              </a:ext>
            </a:extLst>
          </p:cNvPr>
          <p:cNvSpPr txBox="1"/>
          <p:nvPr/>
        </p:nvSpPr>
        <p:spPr>
          <a:xfrm>
            <a:off x="8477250" y="457200"/>
            <a:ext cx="1412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50: PHƯƠNG TRÌNH MẶT CẦU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2B6B6E7-216E-4AB1-B90F-B69D4C32C7A0}"/>
                  </a:ext>
                </a:extLst>
              </p:cNvPr>
              <p:cNvSpPr/>
              <p:nvPr/>
            </p:nvSpPr>
            <p:spPr>
              <a:xfrm>
                <a:off x="5326578" y="1905000"/>
                <a:ext cx="17272143" cy="3502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it-IT" sz="4800" b="1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it-IT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it-IT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𝑹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it-IT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48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48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it-IT" sz="48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it-IT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it-IT" sz="4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it-IT" sz="48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it-IT" sz="48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it-IT" sz="48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it-IT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48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𝑹𝒙</m:t>
                    </m:r>
                  </m:oMath>
                </a14:m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it-IT" sz="48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it-IT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8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it-IT" sz="48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it-IT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it-IT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it-IT" sz="48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it-IT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sz="48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it-IT" sz="48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𝑹</m:t>
                            </m:r>
                            <m:r>
                              <a:rPr lang="it-IT" sz="48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2B6B6E7-216E-4AB1-B90F-B69D4C32C7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578" y="1905000"/>
                <a:ext cx="17272143" cy="3502177"/>
              </a:xfrm>
              <a:prstGeom prst="rect">
                <a:avLst/>
              </a:prstGeom>
              <a:blipFill>
                <a:blip r:embed="rId4"/>
                <a:stretch>
                  <a:fillRect l="-1624" t="-3659" b="-8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096D8D11-7F82-487B-A3C8-A36DB8D1901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4871512"/>
            <a:ext cx="9982200" cy="44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7DA714C-1F13-4481-B448-57D549B47E30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26" y="2893990"/>
            <a:ext cx="4026516" cy="32205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480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455176" y="5714625"/>
            <a:ext cx="23556178" cy="1234536"/>
            <a:chOff x="425801" y="4978171"/>
            <a:chExt cx="23556178" cy="1234536"/>
          </a:xfrm>
        </p:grpSpPr>
        <p:grpSp>
          <p:nvGrpSpPr>
            <p:cNvPr id="94" name="Group 93"/>
            <p:cNvGrpSpPr/>
            <p:nvPr/>
          </p:nvGrpSpPr>
          <p:grpSpPr>
            <a:xfrm>
              <a:off x="425801" y="4978171"/>
              <a:ext cx="23556178" cy="1234536"/>
              <a:chOff x="241306" y="2243792"/>
              <a:chExt cx="11778089" cy="617268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>
                  <a:solidFill>
                    <a:prstClr val="white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514331" y="5152371"/>
                  <a:ext cx="4319472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prstClr val="white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800" b="1" i="1" smtClean="0">
                          <a:solidFill>
                            <a:prstClr val="white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𝟐𝟏</m:t>
                      </m:r>
                    </m:oMath>
                  </a14:m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4331" y="5152371"/>
                  <a:ext cx="4319472" cy="830997"/>
                </a:xfrm>
                <a:prstGeom prst="rect">
                  <a:avLst/>
                </a:prstGeom>
                <a:blipFill>
                  <a:blip r:embed="rId2"/>
                  <a:stretch>
                    <a:fillRect t="-17647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E1A7A85-01DC-462D-AF0B-D536F84C467F}"/>
                </a:ext>
              </a:extLst>
            </p:cNvPr>
            <p:cNvSpPr/>
            <p:nvPr/>
          </p:nvSpPr>
          <p:spPr>
            <a:xfrm>
              <a:off x="19965515" y="5128167"/>
              <a:ext cx="341159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-95040" y="7280453"/>
            <a:ext cx="24153914" cy="6115460"/>
            <a:chOff x="48567" y="4381500"/>
            <a:chExt cx="24153914" cy="622187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353961" y="4711404"/>
              <a:ext cx="23848520" cy="5891970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prstClr val="black"/>
                </a:solidFill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16134" y="1612459"/>
            <a:ext cx="24090260" cy="4006522"/>
            <a:chOff x="923003" y="3917552"/>
            <a:chExt cx="24090260" cy="4006522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426858"/>
              <a:ext cx="23741053" cy="3497216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3961674"/>
                <a:ext cx="3609748" cy="876419"/>
                <a:chOff x="2028795" y="4323624"/>
                <a:chExt cx="3609748" cy="876419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2988146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4" y="4399824"/>
                  <a:ext cx="3061079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50.1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15E209CC-1489-4D40-97BE-47CAFD5B4CAB}"/>
                  </a:ext>
                </a:extLst>
              </p:cNvPr>
              <p:cNvSpPr/>
              <p:nvPr/>
            </p:nvSpPr>
            <p:spPr>
              <a:xfrm>
                <a:off x="13637124" y="5916394"/>
                <a:ext cx="425179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prstClr val="white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800" b="1" i="1" smtClean="0">
                          <a:solidFill>
                            <a:prstClr val="white"/>
                          </a:solidFill>
                          <a:latin typeface="Cambria Math"/>
                        </a:rPr>
                        <m:t>𝟏𝟖</m:t>
                      </m:r>
                      <m:r>
                        <m:rPr>
                          <m:nor/>
                        </m:rPr>
                        <a:rPr lang="vi-VN" sz="4800" b="1">
                          <a:solidFill>
                            <a:prstClr val="white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15E209CC-1489-4D40-97BE-47CAFD5B4C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7124" y="5916394"/>
                <a:ext cx="4251799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5E209CC-1489-4D40-97BE-47CAFD5B4CAB}"/>
                  </a:ext>
                </a:extLst>
              </p:cNvPr>
              <p:cNvSpPr/>
              <p:nvPr/>
            </p:nvSpPr>
            <p:spPr>
              <a:xfrm>
                <a:off x="19582324" y="5910364"/>
                <a:ext cx="440525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prstClr val="white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800" b="1" i="1" smtClean="0">
                          <a:solidFill>
                            <a:prstClr val="white"/>
                          </a:solidFill>
                          <a:latin typeface="Cambria Math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4800" b="1" i="0" smtClean="0">
                          <a:solidFill>
                            <a:prstClr val="white"/>
                          </a:solidFill>
                          <a:latin typeface="Cambria Math"/>
                        </a:rPr>
                        <m:t>5</m:t>
                      </m:r>
                      <m:r>
                        <m:rPr>
                          <m:nor/>
                        </m:rPr>
                        <a:rPr lang="vi-VN" sz="4800" b="1">
                          <a:solidFill>
                            <a:prstClr val="white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5E209CC-1489-4D40-97BE-47CAFD5B4C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2324" y="5910364"/>
                <a:ext cx="4405250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937277" y="7579191"/>
                <a:ext cx="19169117" cy="57582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Lập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bảng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biến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thiên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GTLN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đạt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𝑨𝑴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𝟏𝟒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𝟏𝟏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𝟏𝟑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eqAr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277" y="7579191"/>
                <a:ext cx="19169117" cy="5758243"/>
              </a:xfrm>
              <a:prstGeom prst="rect">
                <a:avLst/>
              </a:prstGeom>
              <a:blipFill>
                <a:blip r:embed="rId7"/>
                <a:stretch>
                  <a:fillRect l="-1304" t="-2222" b="-1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54312" y="2255530"/>
                <a:ext cx="23509943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vi-VN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gian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𝑶𝒙𝒚𝒛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khối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nón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đỉnh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tròn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đáy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nằm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cầu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kính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thể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lớn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chứa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tròn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đáy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𝒃𝒚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𝒄𝒛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trị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12" y="2255530"/>
                <a:ext cx="23509943" cy="3046988"/>
              </a:xfrm>
              <a:prstGeom prst="rect">
                <a:avLst/>
              </a:prstGeom>
              <a:blipFill>
                <a:blip r:embed="rId8"/>
                <a:stretch>
                  <a:fillRect l="-1193" t="-4800" b="-9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9">
            <a:extLst>
              <a:ext uri="{FF2B5EF4-FFF2-40B4-BE49-F238E27FC236}">
                <a16:creationId xmlns:a16="http://schemas.microsoft.com/office/drawing/2014/main" id="{062C1B5D-773E-4E9D-87ED-AFF997304E87}"/>
              </a:ext>
            </a:extLst>
          </p:cNvPr>
          <p:cNvSpPr txBox="1"/>
          <p:nvPr/>
        </p:nvSpPr>
        <p:spPr>
          <a:xfrm>
            <a:off x="8477250" y="457200"/>
            <a:ext cx="1412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50: PHƯƠNG TRÌNH MẶT CẦU</a:t>
            </a:r>
          </a:p>
        </p:txBody>
      </p:sp>
      <p:pic>
        <p:nvPicPr>
          <p:cNvPr id="37" name="Picture 36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612759"/>
            <a:ext cx="4451397" cy="487464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878F3BE-2A23-4042-9E1A-FEEFD29A2EDA}"/>
                  </a:ext>
                </a:extLst>
              </p:cNvPr>
              <p:cNvSpPr/>
              <p:nvPr/>
            </p:nvSpPr>
            <p:spPr>
              <a:xfrm>
                <a:off x="7494187" y="5932548"/>
                <a:ext cx="438186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prstClr val="white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800" b="1" i="1" smtClean="0">
                          <a:solidFill>
                            <a:prstClr val="white"/>
                          </a:solidFill>
                          <a:latin typeface="Cambria Math"/>
                        </a:rPr>
                        <m:t>𝟏𝟐</m:t>
                      </m:r>
                      <m:r>
                        <m:rPr>
                          <m:nor/>
                        </m:rPr>
                        <a:rPr lang="vi-VN" sz="4800" b="1">
                          <a:solidFill>
                            <a:prstClr val="white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878F3BE-2A23-4042-9E1A-FEEFD29A2E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187" y="5932548"/>
                <a:ext cx="4381863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939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0" y="7448138"/>
            <a:ext cx="24153914" cy="6115460"/>
            <a:chOff x="48567" y="4381500"/>
            <a:chExt cx="24153914" cy="622187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353961" y="4711404"/>
              <a:ext cx="23848520" cy="5891970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prstClr val="black"/>
                </a:solidFill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984797" y="8382000"/>
                <a:ext cx="18713403" cy="4477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tuyến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:endParaRPr lang="vi-VN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𝟏𝟒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𝟏𝟏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vi-VN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𝟐𝟏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𝒃𝒚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𝒄𝒛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vi-VN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</a:t>
                </a:r>
              </a:p>
              <a:p>
                <a:r>
                  <a:rPr lang="vi-VN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 </a:t>
                </a:r>
                <a:r>
                  <a:rPr lang="vi-VN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có: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e>
                    </m:d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𝟏𝟖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797" y="8382000"/>
                <a:ext cx="18713403" cy="4477188"/>
              </a:xfrm>
              <a:prstGeom prst="rect">
                <a:avLst/>
              </a:prstGeom>
              <a:blipFill>
                <a:blip r:embed="rId3"/>
                <a:stretch>
                  <a:fillRect l="-1498" t="-3134" r="-586" b="-6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9">
            <a:extLst>
              <a:ext uri="{FF2B5EF4-FFF2-40B4-BE49-F238E27FC236}">
                <a16:creationId xmlns:a16="http://schemas.microsoft.com/office/drawing/2014/main" id="{062C1B5D-773E-4E9D-87ED-AFF997304E87}"/>
              </a:ext>
            </a:extLst>
          </p:cNvPr>
          <p:cNvSpPr txBox="1"/>
          <p:nvPr/>
        </p:nvSpPr>
        <p:spPr>
          <a:xfrm>
            <a:off x="8477250" y="457200"/>
            <a:ext cx="1412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50: PHƯƠNG TRÌNH MẶT CẦU</a:t>
            </a:r>
          </a:p>
        </p:txBody>
      </p:sp>
      <p:pic>
        <p:nvPicPr>
          <p:cNvPr id="37" name="Picture 3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612759"/>
            <a:ext cx="4451397" cy="48746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FCBE6492-55C8-4C63-A8B7-853BC65CA067}"/>
              </a:ext>
            </a:extLst>
          </p:cNvPr>
          <p:cNvGrpSpPr/>
          <p:nvPr/>
        </p:nvGrpSpPr>
        <p:grpSpPr>
          <a:xfrm>
            <a:off x="0" y="1668342"/>
            <a:ext cx="24090260" cy="4006522"/>
            <a:chOff x="923003" y="3917552"/>
            <a:chExt cx="24090260" cy="4006522"/>
          </a:xfrm>
        </p:grpSpPr>
        <p:sp>
          <p:nvSpPr>
            <p:cNvPr id="43" name="Rounded Rectangle 41">
              <a:extLst>
                <a:ext uri="{FF2B5EF4-FFF2-40B4-BE49-F238E27FC236}">
                  <a16:creationId xmlns:a16="http://schemas.microsoft.com/office/drawing/2014/main" id="{1CC9F195-2CDB-4D7C-9C26-77BADD83A402}"/>
                </a:ext>
              </a:extLst>
            </p:cNvPr>
            <p:cNvSpPr/>
            <p:nvPr/>
          </p:nvSpPr>
          <p:spPr>
            <a:xfrm>
              <a:off x="1272210" y="4426858"/>
              <a:ext cx="23741053" cy="3497216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01510903-2E87-4A81-B248-56EC320FF912}"/>
                </a:ext>
              </a:extLst>
            </p:cNvPr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CA6E2F54-DA3C-4B4C-82D1-56375DC71E64}"/>
                  </a:ext>
                </a:extLst>
              </p:cNvPr>
              <p:cNvGrpSpPr/>
              <p:nvPr/>
            </p:nvGrpSpPr>
            <p:grpSpPr>
              <a:xfrm>
                <a:off x="1362045" y="3961674"/>
                <a:ext cx="3609748" cy="876419"/>
                <a:chOff x="2028795" y="4323624"/>
                <a:chExt cx="3609748" cy="876419"/>
              </a:xfrm>
            </p:grpSpPr>
            <p:sp>
              <p:nvSpPr>
                <p:cNvPr id="53" name="Freeform 20">
                  <a:extLst>
                    <a:ext uri="{FF2B5EF4-FFF2-40B4-BE49-F238E27FC236}">
                      <a16:creationId xmlns:a16="http://schemas.microsoft.com/office/drawing/2014/main" id="{B643A229-BF2C-45DD-969B-D58BD1D630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2988146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EA707425-DD54-4C46-B739-2CF7012353E9}"/>
                    </a:ext>
                  </a:extLst>
                </p:cNvPr>
                <p:cNvSpPr txBox="1"/>
                <p:nvPr/>
              </p:nvSpPr>
              <p:spPr>
                <a:xfrm>
                  <a:off x="2577464" y="4399824"/>
                  <a:ext cx="3061079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50.1</a:t>
                  </a:r>
                </a:p>
              </p:txBody>
            </p:sp>
          </p:grpSp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951339B8-A403-4433-8B31-78A776BC59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3E01221-63E0-4345-BB9A-F807A29C1B78}"/>
                  </a:ext>
                </a:extLst>
              </p:cNvPr>
              <p:cNvSpPr/>
              <p:nvPr/>
            </p:nvSpPr>
            <p:spPr>
              <a:xfrm>
                <a:off x="545681" y="2387735"/>
                <a:ext cx="23509943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vi-VN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       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gian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𝑶𝒙𝒚𝒛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khối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nón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đỉnh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tròn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đáy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nằm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cầu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kính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thể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lớn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chứa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tròn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đáy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𝒃𝒚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𝒄𝒛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trị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3E01221-63E0-4345-BB9A-F807A29C1B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681" y="2387735"/>
                <a:ext cx="23509943" cy="3046988"/>
              </a:xfrm>
              <a:prstGeom prst="rect">
                <a:avLst/>
              </a:prstGeom>
              <a:blipFill>
                <a:blip r:embed="rId6"/>
                <a:stretch>
                  <a:fillRect l="-1193" t="-4800" r="-1193" b="-9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6EFF3604-0C7B-4240-BD93-A65E7E3BD744}"/>
              </a:ext>
            </a:extLst>
          </p:cNvPr>
          <p:cNvGrpSpPr/>
          <p:nvPr/>
        </p:nvGrpSpPr>
        <p:grpSpPr>
          <a:xfrm>
            <a:off x="468060" y="5936374"/>
            <a:ext cx="23556178" cy="1234536"/>
            <a:chOff x="425801" y="4978171"/>
            <a:chExt cx="23556178" cy="1234536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95035467-CAB2-44F3-A605-1906574B197C}"/>
                </a:ext>
              </a:extLst>
            </p:cNvPr>
            <p:cNvGrpSpPr/>
            <p:nvPr/>
          </p:nvGrpSpPr>
          <p:grpSpPr>
            <a:xfrm>
              <a:off x="425801" y="4978171"/>
              <a:ext cx="23556178" cy="1234536"/>
              <a:chOff x="241306" y="2243792"/>
              <a:chExt cx="11778089" cy="617268"/>
            </a:xfrm>
            <a:solidFill>
              <a:srgbClr val="327E3B"/>
            </a:solidFill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3663F168-8860-4D0F-A748-7954330BFC80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D3C65A46-ED15-43CC-B70D-1B5BA60C4CE7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E31C97B1-2003-445D-BCE7-FD19547D242F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869227A5-8C4E-413F-93F7-F1E443E8C73A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F74C6D7-C39E-4BB5-B765-5DFA9BA899B3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DE818FEA-6BCF-40CB-B430-39E6B985FB24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FF68B57-9A09-4F36-8E20-7EFC6818099D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C2395723-91DD-4E52-8FC6-8E130F58CB63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>
                  <a:solidFill>
                    <a:prstClr val="white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DBD67C39-AA18-4FE4-8530-78D729ABF49F}"/>
                    </a:ext>
                  </a:extLst>
                </p:cNvPr>
                <p:cNvSpPr/>
                <p:nvPr/>
              </p:nvSpPr>
              <p:spPr>
                <a:xfrm>
                  <a:off x="1514331" y="5152371"/>
                  <a:ext cx="4319472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prstClr val="white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800" b="1" i="1" smtClean="0">
                          <a:solidFill>
                            <a:prstClr val="white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𝟐𝟏</m:t>
                      </m:r>
                    </m:oMath>
                  </a14:m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DBD67C39-AA18-4FE4-8530-78D729ABF4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4331" y="5152371"/>
                  <a:ext cx="4319472" cy="830997"/>
                </a:xfrm>
                <a:prstGeom prst="rect">
                  <a:avLst/>
                </a:prstGeom>
                <a:blipFill>
                  <a:blip r:embed="rId7"/>
                  <a:stretch>
                    <a:fillRect t="-17518" b="-364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CE26B73-1D09-4E17-A447-F02518A6F4A8}"/>
                </a:ext>
              </a:extLst>
            </p:cNvPr>
            <p:cNvSpPr/>
            <p:nvPr/>
          </p:nvSpPr>
          <p:spPr>
            <a:xfrm>
              <a:off x="19965515" y="5128167"/>
              <a:ext cx="341159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EECCB48C-7DE6-40B6-9C00-F6411B71D7FB}"/>
                  </a:ext>
                </a:extLst>
              </p:cNvPr>
              <p:cNvSpPr/>
              <p:nvPr/>
            </p:nvSpPr>
            <p:spPr>
              <a:xfrm>
                <a:off x="13650008" y="6138143"/>
                <a:ext cx="425179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prstClr val="white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800" b="1" i="1" smtClean="0">
                          <a:solidFill>
                            <a:prstClr val="white"/>
                          </a:solidFill>
                          <a:latin typeface="Cambria Math"/>
                        </a:rPr>
                        <m:t>𝟏𝟖</m:t>
                      </m:r>
                      <m:r>
                        <m:rPr>
                          <m:nor/>
                        </m:rPr>
                        <a:rPr lang="vi-VN" sz="4800" b="1">
                          <a:solidFill>
                            <a:prstClr val="white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EECCB48C-7DE6-40B6-9C00-F6411B71D7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0008" y="6138143"/>
                <a:ext cx="4251799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0A5CF3FE-3FF7-44E8-B99E-97ED22CBB662}"/>
                  </a:ext>
                </a:extLst>
              </p:cNvPr>
              <p:cNvSpPr/>
              <p:nvPr/>
            </p:nvSpPr>
            <p:spPr>
              <a:xfrm>
                <a:off x="19595208" y="6132113"/>
                <a:ext cx="440525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prstClr val="white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800" b="1" i="1" smtClean="0">
                          <a:solidFill>
                            <a:prstClr val="white"/>
                          </a:solidFill>
                          <a:latin typeface="Cambria Math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4800" b="1" i="0" smtClean="0">
                          <a:solidFill>
                            <a:prstClr val="white"/>
                          </a:solidFill>
                          <a:latin typeface="Cambria Math"/>
                        </a:rPr>
                        <m:t>5</m:t>
                      </m:r>
                      <m:r>
                        <m:rPr>
                          <m:nor/>
                        </m:rPr>
                        <a:rPr lang="vi-VN" sz="4800" b="1">
                          <a:solidFill>
                            <a:prstClr val="white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0A5CF3FE-3FF7-44E8-B99E-97ED22CBB6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5208" y="6132113"/>
                <a:ext cx="4405250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905211F5-9788-4E02-BF13-6146ED7E624E}"/>
                  </a:ext>
                </a:extLst>
              </p:cNvPr>
              <p:cNvSpPr/>
              <p:nvPr/>
            </p:nvSpPr>
            <p:spPr>
              <a:xfrm>
                <a:off x="7507071" y="6154297"/>
                <a:ext cx="438186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prstClr val="white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800" b="1" i="1" smtClean="0">
                          <a:solidFill>
                            <a:prstClr val="white"/>
                          </a:solidFill>
                          <a:latin typeface="Cambria Math"/>
                        </a:rPr>
                        <m:t>𝟏𝟐</m:t>
                      </m:r>
                      <m:r>
                        <m:rPr>
                          <m:nor/>
                        </m:rPr>
                        <a:rPr lang="vi-VN" sz="4800" b="1">
                          <a:solidFill>
                            <a:prstClr val="white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905211F5-9788-4E02-BF13-6146ED7E62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7071" y="6154297"/>
                <a:ext cx="4381863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/>
          <p:cNvSpPr/>
          <p:nvPr/>
        </p:nvSpPr>
        <p:spPr>
          <a:xfrm>
            <a:off x="12493804" y="6054884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96770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465130" y="5750261"/>
            <a:ext cx="23556178" cy="1234536"/>
            <a:chOff x="425801" y="4978171"/>
            <a:chExt cx="23556178" cy="1234536"/>
          </a:xfrm>
        </p:grpSpPr>
        <p:grpSp>
          <p:nvGrpSpPr>
            <p:cNvPr id="94" name="Group 93"/>
            <p:cNvGrpSpPr/>
            <p:nvPr/>
          </p:nvGrpSpPr>
          <p:grpSpPr>
            <a:xfrm>
              <a:off x="425801" y="4978171"/>
              <a:ext cx="23556178" cy="1234536"/>
              <a:chOff x="241306" y="2243792"/>
              <a:chExt cx="11778089" cy="617268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>
                  <a:solidFill>
                    <a:prstClr val="white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551897" y="5126224"/>
                  <a:ext cx="4391462" cy="9596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d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1897" y="5126224"/>
                  <a:ext cx="4391462" cy="959686"/>
                </a:xfrm>
                <a:prstGeom prst="rect">
                  <a:avLst/>
                </a:prstGeom>
                <a:blipFill>
                  <a:blip r:embed="rId2"/>
                  <a:stretch>
                    <a:fillRect t="-4459" b="-299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7564769" y="5128167"/>
                  <a:ext cx="4391462" cy="9596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d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4769" y="5128167"/>
                  <a:ext cx="4391462" cy="959686"/>
                </a:xfrm>
                <a:prstGeom prst="rect">
                  <a:avLst/>
                </a:prstGeom>
                <a:blipFill>
                  <a:blip r:embed="rId3"/>
                  <a:stretch>
                    <a:fillRect t="-4459" b="-299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E1A7A85-01DC-462D-AF0B-D536F84C467F}"/>
                </a:ext>
              </a:extLst>
            </p:cNvPr>
            <p:cNvSpPr/>
            <p:nvPr/>
          </p:nvSpPr>
          <p:spPr>
            <a:xfrm>
              <a:off x="19965515" y="5128167"/>
              <a:ext cx="341159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0" y="7154925"/>
            <a:ext cx="24153914" cy="6411741"/>
            <a:chOff x="48567" y="4381500"/>
            <a:chExt cx="24153914" cy="6523311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353961" y="4502380"/>
              <a:ext cx="23848520" cy="6402431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prstClr val="black"/>
                </a:solidFill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584114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668001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63653" y="1603044"/>
            <a:ext cx="24090260" cy="3807156"/>
            <a:chOff x="923003" y="3917552"/>
            <a:chExt cx="24090260" cy="3807156"/>
          </a:xfrm>
        </p:grpSpPr>
        <p:sp>
          <p:nvSpPr>
            <p:cNvPr id="42" name="Rounded Rectangle 41"/>
            <p:cNvSpPr/>
            <p:nvPr/>
          </p:nvSpPr>
          <p:spPr>
            <a:xfrm>
              <a:off x="1068375" y="4175178"/>
              <a:ext cx="23944888" cy="354953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3961674"/>
                <a:ext cx="3609748" cy="876419"/>
                <a:chOff x="2028795" y="4323624"/>
                <a:chExt cx="3609748" cy="876419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2988146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4" y="4399824"/>
                  <a:ext cx="3061079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50.2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15E209CC-1489-4D40-97BE-47CAFD5B4CAB}"/>
                  </a:ext>
                </a:extLst>
              </p:cNvPr>
              <p:cNvSpPr/>
              <p:nvPr/>
            </p:nvSpPr>
            <p:spPr>
              <a:xfrm>
                <a:off x="13579405" y="5879094"/>
                <a:ext cx="4319474" cy="9771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m:rPr>
                          <m:nor/>
                        </m:rPr>
                        <a:rPr lang="en-US" sz="4800" b="1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15E209CC-1489-4D40-97BE-47CAFD5B4C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9405" y="5879094"/>
                <a:ext cx="4319474" cy="9771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5E209CC-1489-4D40-97BE-47CAFD5B4CAB}"/>
                  </a:ext>
                </a:extLst>
              </p:cNvPr>
              <p:cNvSpPr/>
              <p:nvPr/>
            </p:nvSpPr>
            <p:spPr>
              <a:xfrm>
                <a:off x="19592278" y="5863487"/>
                <a:ext cx="4429029" cy="9771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e>
                      </m:d>
                      <m:r>
                        <m:rPr>
                          <m:nor/>
                        </m:rPr>
                        <a:rPr lang="en-US" sz="4800" b="1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5E209CC-1489-4D40-97BE-47CAFD5B4C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2278" y="5863487"/>
                <a:ext cx="4429029" cy="9771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929225" y="7408768"/>
                <a:ext cx="16454775" cy="60228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Bán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kính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cầu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chiều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cao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Do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bán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kính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Thể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khối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𝝅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𝝅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4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800" b="1" i="1">
                                            <a:latin typeface="Cambria Math" panose="02040503050406030204" pitchFamily="18" charset="0"/>
                                          </a:rPr>
                                          <m:t>𝒉</m:t>
                                        </m:r>
                                      </m:e>
                                      <m:sup>
                                        <m:r>
                                          <a:rPr lang="en-US" sz="4800" b="1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4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800" b="1" i="1">
                                            <a:latin typeface="Cambria Math" panose="02040503050406030204" pitchFamily="18" charset="0"/>
                                          </a:rPr>
                                          <m:t>𝒉</m:t>
                                        </m:r>
                                      </m:e>
                                      <m:sup>
                                        <m:r>
                                          <a:rPr lang="en-US" sz="4800" b="1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sSup>
                                      <m:sSupPr>
                                        <m:ctrlPr>
                                          <a:rPr lang="en-US" sz="4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800" b="1" i="1">
                                            <a:latin typeface="Cambria Math" panose="02040503050406030204" pitchFamily="18" charset="0"/>
                                          </a:rPr>
                                          <m:t>𝒉</m:t>
                                        </m:r>
                                      </m:e>
                                      <m:sup>
                                        <m:r>
                                          <a:rPr lang="en-US" sz="4800" b="1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e>
                    </m:rad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𝝅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𝟔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rad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𝝅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225" y="7408768"/>
                <a:ext cx="16454775" cy="6022867"/>
              </a:xfrm>
              <a:prstGeom prst="rect">
                <a:avLst/>
              </a:prstGeom>
              <a:blipFill>
                <a:blip r:embed="rId8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40135" y="2111774"/>
                <a:ext cx="23509943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vi-VN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        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gian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tọa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𝑶𝒙𝒚𝒛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cầu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kính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trục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trục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nội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tiếp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cầu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thể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lớn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chứa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đáy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nào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đây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35" y="2111774"/>
                <a:ext cx="23509943" cy="3046988"/>
              </a:xfrm>
              <a:prstGeom prst="rect">
                <a:avLst/>
              </a:prstGeom>
              <a:blipFill>
                <a:blip r:embed="rId9"/>
                <a:stretch>
                  <a:fillRect l="-1167" t="-4800" r="-1193" b="-9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9">
            <a:extLst>
              <a:ext uri="{FF2B5EF4-FFF2-40B4-BE49-F238E27FC236}">
                <a16:creationId xmlns:a16="http://schemas.microsoft.com/office/drawing/2014/main" id="{062C1B5D-773E-4E9D-87ED-AFF997304E87}"/>
              </a:ext>
            </a:extLst>
          </p:cNvPr>
          <p:cNvSpPr txBox="1"/>
          <p:nvPr/>
        </p:nvSpPr>
        <p:spPr>
          <a:xfrm>
            <a:off x="8477250" y="457200"/>
            <a:ext cx="1412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50: PHƯƠNG TRÌNH MẶT CẦU</a:t>
            </a:r>
          </a:p>
        </p:txBody>
      </p:sp>
      <p:pic>
        <p:nvPicPr>
          <p:cNvPr id="39" name="Picture 38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67170"/>
            <a:ext cx="7039780" cy="5054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787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25232" y="7150267"/>
            <a:ext cx="24153914" cy="6413331"/>
            <a:chOff x="48567" y="4381500"/>
            <a:chExt cx="24153914" cy="652492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353961" y="4502380"/>
              <a:ext cx="23848520" cy="6404048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prstClr val="black"/>
                </a:solidFill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584114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668001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078721" y="7680772"/>
                <a:ext cx="16134073" cy="4791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thể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lớn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𝝅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đáy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tương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ứng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48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endParaRPr lang="vi-VN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chứa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đáy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;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8721" y="7680772"/>
                <a:ext cx="16134073" cy="4791889"/>
              </a:xfrm>
              <a:prstGeom prst="rect">
                <a:avLst/>
              </a:prstGeom>
              <a:blipFill>
                <a:blip r:embed="rId3"/>
                <a:stretch>
                  <a:fillRect l="-1700" t="-1654" r="-453" b="-4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9">
            <a:extLst>
              <a:ext uri="{FF2B5EF4-FFF2-40B4-BE49-F238E27FC236}">
                <a16:creationId xmlns:a16="http://schemas.microsoft.com/office/drawing/2014/main" id="{062C1B5D-773E-4E9D-87ED-AFF997304E87}"/>
              </a:ext>
            </a:extLst>
          </p:cNvPr>
          <p:cNvSpPr txBox="1"/>
          <p:nvPr/>
        </p:nvSpPr>
        <p:spPr>
          <a:xfrm>
            <a:off x="8477250" y="457200"/>
            <a:ext cx="1412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50: PHƯƠNG TRÌNH MẶT CẦU</a:t>
            </a:r>
          </a:p>
        </p:txBody>
      </p:sp>
      <p:pic>
        <p:nvPicPr>
          <p:cNvPr id="39" name="Picture 3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84" y="8338338"/>
            <a:ext cx="7039780" cy="5054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BC70DEB8-A19C-4212-A3F3-0B70FD04BECF}"/>
              </a:ext>
            </a:extLst>
          </p:cNvPr>
          <p:cNvGrpSpPr/>
          <p:nvPr/>
        </p:nvGrpSpPr>
        <p:grpSpPr>
          <a:xfrm>
            <a:off x="465130" y="5750261"/>
            <a:ext cx="23556178" cy="1234536"/>
            <a:chOff x="425801" y="4978171"/>
            <a:chExt cx="23556178" cy="1234536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D81A1A8-FF51-43EE-B1AD-D89E405DB0EC}"/>
                </a:ext>
              </a:extLst>
            </p:cNvPr>
            <p:cNvGrpSpPr/>
            <p:nvPr/>
          </p:nvGrpSpPr>
          <p:grpSpPr>
            <a:xfrm>
              <a:off x="425801" y="4978171"/>
              <a:ext cx="23556178" cy="1234536"/>
              <a:chOff x="241306" y="2243792"/>
              <a:chExt cx="11778089" cy="617268"/>
            </a:xfrm>
            <a:solidFill>
              <a:srgbClr val="327E3B"/>
            </a:solidFill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691BC0A-F12C-4E7D-BC1F-2383F674649F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625CCAD6-0DFF-4EBF-AA4C-C9AE9C7E4A60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1176532-0605-41DD-B4D3-56251A67FA45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DCD29191-87D5-4A17-B9B9-DD6A4B0EAD53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5F4491B0-52D6-4B64-B847-EC5A24BC6B42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07D3EAD1-76C8-4F9B-AE18-F0B355E4C479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4F6E7A3B-84F8-40F0-B55A-278FD044598B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1110CCB2-EF4E-45F9-94CC-1900EF2D009D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>
                  <a:solidFill>
                    <a:prstClr val="white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E37C96EB-7491-4459-83DC-8E0C74E1193B}"/>
                    </a:ext>
                  </a:extLst>
                </p:cNvPr>
                <p:cNvSpPr/>
                <p:nvPr/>
              </p:nvSpPr>
              <p:spPr>
                <a:xfrm>
                  <a:off x="1551897" y="5126224"/>
                  <a:ext cx="4391462" cy="9596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d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E37C96EB-7491-4459-83DC-8E0C74E11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1897" y="5126224"/>
                  <a:ext cx="4391462" cy="959686"/>
                </a:xfrm>
                <a:prstGeom prst="rect">
                  <a:avLst/>
                </a:prstGeom>
                <a:blipFill>
                  <a:blip r:embed="rId5"/>
                  <a:stretch>
                    <a:fillRect t="-4459" b="-299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4869B45B-C3F5-414E-84A3-6CB6A52CB079}"/>
                    </a:ext>
                  </a:extLst>
                </p:cNvPr>
                <p:cNvSpPr/>
                <p:nvPr/>
              </p:nvSpPr>
              <p:spPr>
                <a:xfrm>
                  <a:off x="7564769" y="5128167"/>
                  <a:ext cx="4391462" cy="9596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d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4869B45B-C3F5-414E-84A3-6CB6A52CB07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4769" y="5128167"/>
                  <a:ext cx="4391462" cy="959686"/>
                </a:xfrm>
                <a:prstGeom prst="rect">
                  <a:avLst/>
                </a:prstGeom>
                <a:blipFill>
                  <a:blip r:embed="rId6"/>
                  <a:stretch>
                    <a:fillRect t="-4459" b="-299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D8E71A6-1140-4E99-A7ED-6ADD5DEEC00A}"/>
                </a:ext>
              </a:extLst>
            </p:cNvPr>
            <p:cNvSpPr/>
            <p:nvPr/>
          </p:nvSpPr>
          <p:spPr>
            <a:xfrm>
              <a:off x="19965515" y="5128167"/>
              <a:ext cx="341159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9C5E5BC-390A-423F-A6D4-42060DE7F97C}"/>
              </a:ext>
            </a:extLst>
          </p:cNvPr>
          <p:cNvGrpSpPr/>
          <p:nvPr/>
        </p:nvGrpSpPr>
        <p:grpSpPr>
          <a:xfrm>
            <a:off x="63653" y="1603044"/>
            <a:ext cx="24090260" cy="3807156"/>
            <a:chOff x="923003" y="3917552"/>
            <a:chExt cx="24090260" cy="3807156"/>
          </a:xfrm>
        </p:grpSpPr>
        <p:sp>
          <p:nvSpPr>
            <p:cNvPr id="71" name="Rounded Rectangle 41">
              <a:extLst>
                <a:ext uri="{FF2B5EF4-FFF2-40B4-BE49-F238E27FC236}">
                  <a16:creationId xmlns:a16="http://schemas.microsoft.com/office/drawing/2014/main" id="{31BEA988-989B-43CF-8520-58D192738218}"/>
                </a:ext>
              </a:extLst>
            </p:cNvPr>
            <p:cNvSpPr/>
            <p:nvPr/>
          </p:nvSpPr>
          <p:spPr>
            <a:xfrm>
              <a:off x="1068375" y="4175178"/>
              <a:ext cx="23944888" cy="354953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DD5EECC6-FE32-4719-8968-FDEACC88D9FD}"/>
                </a:ext>
              </a:extLst>
            </p:cNvPr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A7B1E3BE-28DF-4039-ABF5-24476A8B7278}"/>
                  </a:ext>
                </a:extLst>
              </p:cNvPr>
              <p:cNvGrpSpPr/>
              <p:nvPr/>
            </p:nvGrpSpPr>
            <p:grpSpPr>
              <a:xfrm>
                <a:off x="1362045" y="3961674"/>
                <a:ext cx="3609748" cy="876419"/>
                <a:chOff x="2028795" y="4323624"/>
                <a:chExt cx="3609748" cy="876419"/>
              </a:xfrm>
            </p:grpSpPr>
            <p:sp>
              <p:nvSpPr>
                <p:cNvPr id="75" name="Freeform 20">
                  <a:extLst>
                    <a:ext uri="{FF2B5EF4-FFF2-40B4-BE49-F238E27FC236}">
                      <a16:creationId xmlns:a16="http://schemas.microsoft.com/office/drawing/2014/main" id="{3C84F8D9-E908-4A83-B301-02510220BA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2988146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4D77F547-D62B-47C9-8412-CB798E4E11F2}"/>
                    </a:ext>
                  </a:extLst>
                </p:cNvPr>
                <p:cNvSpPr txBox="1"/>
                <p:nvPr/>
              </p:nvSpPr>
              <p:spPr>
                <a:xfrm>
                  <a:off x="2577464" y="4399824"/>
                  <a:ext cx="3061079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50.2</a:t>
                  </a:r>
                </a:p>
              </p:txBody>
            </p:sp>
          </p:grp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18146777-6595-4564-8BEB-4B574C40A0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BB9545DF-F051-4B61-A83D-8BBFDC6ABBC3}"/>
                  </a:ext>
                </a:extLst>
              </p:cNvPr>
              <p:cNvSpPr/>
              <p:nvPr/>
            </p:nvSpPr>
            <p:spPr>
              <a:xfrm>
                <a:off x="13579405" y="5879094"/>
                <a:ext cx="4319474" cy="9771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m:rPr>
                          <m:nor/>
                        </m:rPr>
                        <a:rPr lang="en-US" sz="4800" b="1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BB9545DF-F051-4B61-A83D-8BBFDC6AB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9405" y="5879094"/>
                <a:ext cx="4319474" cy="9771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C25E0FCD-232F-45C1-AEB4-122C403A1B29}"/>
                  </a:ext>
                </a:extLst>
              </p:cNvPr>
              <p:cNvSpPr/>
              <p:nvPr/>
            </p:nvSpPr>
            <p:spPr>
              <a:xfrm>
                <a:off x="19592278" y="5863487"/>
                <a:ext cx="4429029" cy="9771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e>
                      </m:d>
                      <m:r>
                        <m:rPr>
                          <m:nor/>
                        </m:rPr>
                        <a:rPr lang="en-US" sz="4800" b="1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C25E0FCD-232F-45C1-AEB4-122C403A1B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2278" y="5863487"/>
                <a:ext cx="4429029" cy="9771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40BCF23E-9535-4C43-949B-AF6B74A3EB6A}"/>
                  </a:ext>
                </a:extLst>
              </p:cNvPr>
              <p:cNvSpPr/>
              <p:nvPr/>
            </p:nvSpPr>
            <p:spPr>
              <a:xfrm>
                <a:off x="440135" y="2111774"/>
                <a:ext cx="23509943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vi-VN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        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gian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tọa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𝑶𝒙𝒚𝒛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cầu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kính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trục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trục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nội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tiếp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cầu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thể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lớn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chứa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đáy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nào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đây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40BCF23E-9535-4C43-949B-AF6B74A3EB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35" y="2111774"/>
                <a:ext cx="23509943" cy="3046988"/>
              </a:xfrm>
              <a:prstGeom prst="rect">
                <a:avLst/>
              </a:prstGeom>
              <a:blipFill>
                <a:blip r:embed="rId10"/>
                <a:stretch>
                  <a:fillRect l="-1167" t="-4800" r="-1193" b="-9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/>
          <p:cNvSpPr/>
          <p:nvPr/>
        </p:nvSpPr>
        <p:spPr>
          <a:xfrm>
            <a:off x="6490128" y="5824185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201801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extBox 9">
            <a:extLst>
              <a:ext uri="{FF2B5EF4-FFF2-40B4-BE49-F238E27FC236}">
                <a16:creationId xmlns:a16="http://schemas.microsoft.com/office/drawing/2014/main" id="{062C1B5D-773E-4E9D-87ED-AFF997304E87}"/>
              </a:ext>
            </a:extLst>
          </p:cNvPr>
          <p:cNvSpPr txBox="1"/>
          <p:nvPr/>
        </p:nvSpPr>
        <p:spPr>
          <a:xfrm>
            <a:off x="8477250" y="457200"/>
            <a:ext cx="1412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0700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50: PHƯƠNG TRÌNH MẶT CẦU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C70DEB8-A19C-4212-A3F3-0B70FD04BECF}"/>
              </a:ext>
            </a:extLst>
          </p:cNvPr>
          <p:cNvGrpSpPr/>
          <p:nvPr/>
        </p:nvGrpSpPr>
        <p:grpSpPr>
          <a:xfrm>
            <a:off x="3020232" y="7266709"/>
            <a:ext cx="22951308" cy="5488510"/>
            <a:chOff x="425801" y="4978171"/>
            <a:chExt cx="22951308" cy="5488510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D81A1A8-FF51-43EE-B1AD-D89E405DB0EC}"/>
                </a:ext>
              </a:extLst>
            </p:cNvPr>
            <p:cNvGrpSpPr/>
            <p:nvPr/>
          </p:nvGrpSpPr>
          <p:grpSpPr>
            <a:xfrm>
              <a:off x="425801" y="4978171"/>
              <a:ext cx="16753872" cy="5488510"/>
              <a:chOff x="241306" y="2243792"/>
              <a:chExt cx="8376936" cy="2744255"/>
            </a:xfrm>
            <a:solidFill>
              <a:srgbClr val="327E3B"/>
            </a:solidFill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691BC0A-F12C-4E7D-BC1F-2383F674649F}"/>
                  </a:ext>
                </a:extLst>
              </p:cNvPr>
              <p:cNvSpPr/>
              <p:nvPr/>
            </p:nvSpPr>
            <p:spPr>
              <a:xfrm>
                <a:off x="532488" y="2946320"/>
                <a:ext cx="8066399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625CCAD6-0DFF-4EBF-AA4C-C9AE9C7E4A60}"/>
                  </a:ext>
                </a:extLst>
              </p:cNvPr>
              <p:cNvSpPr/>
              <p:nvPr/>
            </p:nvSpPr>
            <p:spPr>
              <a:xfrm>
                <a:off x="259719" y="2994892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1176532-0605-41DD-B4D3-56251A67FA45}"/>
                  </a:ext>
                </a:extLst>
              </p:cNvPr>
              <p:cNvSpPr/>
              <p:nvPr/>
            </p:nvSpPr>
            <p:spPr>
              <a:xfrm>
                <a:off x="531851" y="2243792"/>
                <a:ext cx="8067036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DCD29191-87D5-4A17-B9B9-DD6A4B0EAD53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5F4491B0-52D6-4B64-B847-EC5A24BC6B42}"/>
                  </a:ext>
                </a:extLst>
              </p:cNvPr>
              <p:cNvSpPr/>
              <p:nvPr/>
            </p:nvSpPr>
            <p:spPr>
              <a:xfrm>
                <a:off x="513439" y="3644967"/>
                <a:ext cx="8085448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07D3EAD1-76C8-4F9B-AE18-F0B355E4C479}"/>
                  </a:ext>
                </a:extLst>
              </p:cNvPr>
              <p:cNvSpPr/>
              <p:nvPr/>
            </p:nvSpPr>
            <p:spPr>
              <a:xfrm>
                <a:off x="254124" y="3673481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4F6E7A3B-84F8-40F0-B55A-278FD044598B}"/>
                  </a:ext>
                </a:extLst>
              </p:cNvPr>
              <p:cNvSpPr/>
              <p:nvPr/>
            </p:nvSpPr>
            <p:spPr>
              <a:xfrm>
                <a:off x="513439" y="4370779"/>
                <a:ext cx="8104803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1110CCB2-EF4E-45F9-94CC-1900EF2D009D}"/>
                  </a:ext>
                </a:extLst>
              </p:cNvPr>
              <p:cNvSpPr/>
              <p:nvPr/>
            </p:nvSpPr>
            <p:spPr>
              <a:xfrm>
                <a:off x="241306" y="4409564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E37C96EB-7491-4459-83DC-8E0C74E1193B}"/>
                    </a:ext>
                  </a:extLst>
                </p:cNvPr>
                <p:cNvSpPr/>
                <p:nvPr/>
              </p:nvSpPr>
              <p:spPr>
                <a:xfrm>
                  <a:off x="1551896" y="5126224"/>
                  <a:ext cx="15627777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/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𝑸</m:t>
                          </m:r>
                        </m:e>
                      </m:d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𝒛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ho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𝑸</m:t>
                          </m:r>
                        </m:e>
                      </m:d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𝒛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𝟏𝟏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E37C96EB-7491-4459-83DC-8E0C74E11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1896" y="5126224"/>
                  <a:ext cx="15627777" cy="830997"/>
                </a:xfrm>
                <a:prstGeom prst="rect">
                  <a:avLst/>
                </a:prstGeom>
                <a:blipFill>
                  <a:blip r:embed="rId2"/>
                  <a:stretch>
                    <a:fillRect t="-16058" r="-1677" b="-379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4869B45B-C3F5-414E-84A3-6CB6A52CB079}"/>
                    </a:ext>
                  </a:extLst>
                </p:cNvPr>
                <p:cNvSpPr/>
                <p:nvPr/>
              </p:nvSpPr>
              <p:spPr>
                <a:xfrm>
                  <a:off x="1578352" y="6577030"/>
                  <a:ext cx="15627777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</m:d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chemeClr val="bg1"/>
                          </a:solidFill>
                        </a:rPr>
                        <m:t>ho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chemeClr val="bg1"/>
                          </a:solidFill>
                        </a:rPr>
                        <m:t>ặ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chemeClr val="bg1"/>
                          </a:solidFill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chemeClr val="bg1"/>
                          </a:solidFill>
                        </a:rPr>
                        <m:t> 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</m:d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4869B45B-C3F5-414E-84A3-6CB6A52CB07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8352" y="6577030"/>
                  <a:ext cx="15627777" cy="830997"/>
                </a:xfrm>
                <a:prstGeom prst="rect">
                  <a:avLst/>
                </a:prstGeom>
                <a:blipFill>
                  <a:blip r:embed="rId3"/>
                  <a:stretch>
                    <a:fillRect t="-16058" r="-390" b="-379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D8E71A6-1140-4E99-A7ED-6ADD5DEEC00A}"/>
                </a:ext>
              </a:extLst>
            </p:cNvPr>
            <p:cNvSpPr/>
            <p:nvPr/>
          </p:nvSpPr>
          <p:spPr>
            <a:xfrm>
              <a:off x="19965515" y="5128167"/>
              <a:ext cx="341159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9C5E5BC-390A-423F-A6D4-42060DE7F97C}"/>
              </a:ext>
            </a:extLst>
          </p:cNvPr>
          <p:cNvGrpSpPr/>
          <p:nvPr/>
        </p:nvGrpSpPr>
        <p:grpSpPr>
          <a:xfrm>
            <a:off x="63653" y="1603044"/>
            <a:ext cx="24090260" cy="4846246"/>
            <a:chOff x="923003" y="3917552"/>
            <a:chExt cx="24090260" cy="4846246"/>
          </a:xfrm>
        </p:grpSpPr>
        <p:sp>
          <p:nvSpPr>
            <p:cNvPr id="71" name="Rounded Rectangle 41">
              <a:extLst>
                <a:ext uri="{FF2B5EF4-FFF2-40B4-BE49-F238E27FC236}">
                  <a16:creationId xmlns:a16="http://schemas.microsoft.com/office/drawing/2014/main" id="{31BEA988-989B-43CF-8520-58D192738218}"/>
                </a:ext>
              </a:extLst>
            </p:cNvPr>
            <p:cNvSpPr/>
            <p:nvPr/>
          </p:nvSpPr>
          <p:spPr>
            <a:xfrm>
              <a:off x="1068375" y="4175177"/>
              <a:ext cx="23944888" cy="458862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DD5EECC6-FE32-4719-8968-FDEACC88D9FD}"/>
                </a:ext>
              </a:extLst>
            </p:cNvPr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A7B1E3BE-28DF-4039-ABF5-24476A8B7278}"/>
                  </a:ext>
                </a:extLst>
              </p:cNvPr>
              <p:cNvGrpSpPr/>
              <p:nvPr/>
            </p:nvGrpSpPr>
            <p:grpSpPr>
              <a:xfrm>
                <a:off x="1362045" y="3961674"/>
                <a:ext cx="3609748" cy="876419"/>
                <a:chOff x="2028795" y="4323624"/>
                <a:chExt cx="3609748" cy="876419"/>
              </a:xfrm>
            </p:grpSpPr>
            <p:sp>
              <p:nvSpPr>
                <p:cNvPr id="75" name="Freeform 20">
                  <a:extLst>
                    <a:ext uri="{FF2B5EF4-FFF2-40B4-BE49-F238E27FC236}">
                      <a16:creationId xmlns:a16="http://schemas.microsoft.com/office/drawing/2014/main" id="{3C84F8D9-E908-4A83-B301-02510220BA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2988146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4D77F547-D62B-47C9-8412-CB798E4E11F2}"/>
                    </a:ext>
                  </a:extLst>
                </p:cNvPr>
                <p:cNvSpPr txBox="1"/>
                <p:nvPr/>
              </p:nvSpPr>
              <p:spPr>
                <a:xfrm>
                  <a:off x="2577464" y="4399824"/>
                  <a:ext cx="3061079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50.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18146777-6595-4564-8BEB-4B574C40A0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BB9545DF-F051-4B61-A83D-8BBFDC6ABBC3}"/>
                  </a:ext>
                </a:extLst>
              </p:cNvPr>
              <p:cNvSpPr/>
              <p:nvPr/>
            </p:nvSpPr>
            <p:spPr>
              <a:xfrm>
                <a:off x="4171855" y="10321495"/>
                <a:ext cx="1562870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𝑸</m:t>
                          </m:r>
                        </m:e>
                      </m:d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𝒛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ho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𝑸</m:t>
                          </m:r>
                        </m:e>
                      </m:d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𝒛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/>
                        </a:rPr>
                        <m:t>.</m:t>
                      </m:r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BB9545DF-F051-4B61-A83D-8BBFDC6AB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855" y="10321495"/>
                <a:ext cx="15628705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C25E0FCD-232F-45C1-AEB4-122C403A1B29}"/>
                  </a:ext>
                </a:extLst>
              </p:cNvPr>
              <p:cNvSpPr/>
              <p:nvPr/>
            </p:nvSpPr>
            <p:spPr>
              <a:xfrm>
                <a:off x="4283294" y="11728870"/>
                <a:ext cx="1551726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𝑸</m:t>
                          </m:r>
                        </m:e>
                      </m:d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𝒛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ho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𝑸</m:t>
                          </m:r>
                        </m:e>
                      </m:d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𝒛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/>
                        </a:rPr>
                        <m:t>.</m:t>
                      </m:r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C25E0FCD-232F-45C1-AEB4-122C403A1B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294" y="11728870"/>
                <a:ext cx="15517266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40BCF23E-9535-4C43-949B-AF6B74A3EB6A}"/>
                  </a:ext>
                </a:extLst>
              </p:cNvPr>
              <p:cNvSpPr/>
              <p:nvPr/>
            </p:nvSpPr>
            <p:spPr>
              <a:xfrm>
                <a:off x="426497" y="2187021"/>
                <a:ext cx="23509943" cy="38191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        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</a:rPr>
                      <m:t>𝑶𝒙𝒚𝒛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𝟏𝟐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40BCF23E-9535-4C43-949B-AF6B74A3EB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97" y="2187021"/>
                <a:ext cx="23509943" cy="3819122"/>
              </a:xfrm>
              <a:prstGeom prst="rect">
                <a:avLst/>
              </a:prstGeom>
              <a:blipFill>
                <a:blip r:embed="rId7"/>
                <a:stretch>
                  <a:fillRect l="-1193" t="-3355" r="-1167" b="-7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/>
          <p:cNvSpPr/>
          <p:nvPr/>
        </p:nvSpPr>
        <p:spPr>
          <a:xfrm>
            <a:off x="2981522" y="7357406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124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115043" y="1745397"/>
            <a:ext cx="24153914" cy="11970603"/>
            <a:chOff x="48567" y="4381500"/>
            <a:chExt cx="24153914" cy="12178902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314524" y="4502380"/>
              <a:ext cx="23887957" cy="1205802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prstClr val="black"/>
                </a:solidFill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584114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668001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24209" y="4884709"/>
                <a:ext cx="23223966" cy="8412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nón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it-IT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it-IT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4800" b="1" i="1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800" b="1" i="1">
                        <a:latin typeface="Cambria Math" panose="02040503050406030204" pitchFamily="18" charset="0"/>
                      </a:rPr>
                      <m:t>𝒉</m:t>
                    </m:r>
                    <m:r>
                      <a:rPr lang="it-IT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𝒅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it-IT" sz="4800" b="1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</m:d>
                      </m:e>
                    </m:d>
                  </m:oMath>
                </a14:m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it-IT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800" b="1" i="1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it-IT" sz="4800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it-IT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nón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it-IT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it-IT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𝝅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4800" b="1" i="1">
                            <a:latin typeface="Cambria Math" panose="02040503050406030204" pitchFamily="18" charset="0"/>
                          </a:rPr>
                          <m:t>𝟏𝟐</m:t>
                        </m:r>
                        <m:r>
                          <a:rPr lang="it-IT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48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it-IT" sz="48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48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it-IT" sz="4800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Khảo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sát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it-IT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it-IT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it-IT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𝝅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4800" b="1" i="1">
                            <a:latin typeface="Cambria Math" panose="02040503050406030204" pitchFamily="18" charset="0"/>
                          </a:rPr>
                          <m:t>𝟏𝟐</m:t>
                        </m:r>
                        <m:r>
                          <a:rPr lang="it-IT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it-IT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8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hay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𝒅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it-IT" sz="4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</m:d>
                        </m:e>
                      </m:d>
                      <m:r>
                        <a:rPr lang="it-IT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4800" b="1" i="1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it-IT" sz="48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it-IT" sz="48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it-IT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800" b="1" i="1">
                        <a:latin typeface="Cambria Math" panose="02040503050406030204" pitchFamily="18" charset="0"/>
                      </a:rPr>
                      <m:t>𝟏𝟏</m:t>
                    </m:r>
                  </m:oMath>
                </a14:m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algn="ctr"/>
                <a:endParaRPr lang="vi-VN" sz="3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r>
                  <a:rPr lang="it-IT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</m:d>
                    <m:r>
                      <a:rPr lang="it-IT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it-IT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it-IT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it-IT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it-IT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</m:d>
                    <m:r>
                      <a:rPr lang="it-IT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it-IT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it-IT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𝟏𝟏</m:t>
                    </m:r>
                    <m:r>
                      <a:rPr lang="it-IT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800" b="1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A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209" y="4884709"/>
                <a:ext cx="23223966" cy="8412496"/>
              </a:xfrm>
              <a:prstGeom prst="rect">
                <a:avLst/>
              </a:prstGeom>
              <a:blipFill>
                <a:blip r:embed="rId3"/>
                <a:stretch>
                  <a:fillRect l="-1181" t="-1739" b="-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9">
            <a:extLst>
              <a:ext uri="{FF2B5EF4-FFF2-40B4-BE49-F238E27FC236}">
                <a16:creationId xmlns:a16="http://schemas.microsoft.com/office/drawing/2014/main" id="{062C1B5D-773E-4E9D-87ED-AFF997304E87}"/>
              </a:ext>
            </a:extLst>
          </p:cNvPr>
          <p:cNvSpPr txBox="1"/>
          <p:nvPr/>
        </p:nvSpPr>
        <p:spPr>
          <a:xfrm>
            <a:off x="8477250" y="457200"/>
            <a:ext cx="1412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50: PHƯƠNG TRÌNH MẶT CẦU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6BD913-F56F-4C3C-99D2-5F6AB4C158B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5800" y="2057400"/>
            <a:ext cx="8153400" cy="476232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2B6B6E7-216E-4AB1-B90F-B69D4C32C7A0}"/>
                  </a:ext>
                </a:extLst>
              </p:cNvPr>
              <p:cNvSpPr/>
              <p:nvPr/>
            </p:nvSpPr>
            <p:spPr>
              <a:xfrm>
                <a:off x="1110578" y="2972549"/>
                <a:ext cx="16134073" cy="1639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</m:d>
                    <m:r>
                      <a:rPr lang="it-IT" sz="4800" b="1" i="1">
                        <a:latin typeface="Cambria Math" panose="02040503050406030204" pitchFamily="18" charset="0"/>
                      </a:rPr>
                      <m:t>//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</m:d>
                    <m:r>
                      <a:rPr lang="it-IT" sz="4800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it-IT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it-IT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it-IT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it-IT" sz="48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it-IT" sz="48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it-IT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it-IT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it-IT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it-IT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it-IT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it-IT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4800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2B6B6E7-216E-4AB1-B90F-B69D4C32C7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578" y="2972549"/>
                <a:ext cx="16134073" cy="1639103"/>
              </a:xfrm>
              <a:prstGeom prst="rect">
                <a:avLst/>
              </a:prstGeom>
              <a:blipFill>
                <a:blip r:embed="rId5"/>
                <a:stretch>
                  <a:fillRect l="-1700" t="-8922" b="-18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463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465130" y="5750261"/>
            <a:ext cx="23556178" cy="1234536"/>
            <a:chOff x="425801" y="4978171"/>
            <a:chExt cx="23556178" cy="1234536"/>
          </a:xfrm>
        </p:grpSpPr>
        <p:grpSp>
          <p:nvGrpSpPr>
            <p:cNvPr id="94" name="Group 93"/>
            <p:cNvGrpSpPr/>
            <p:nvPr/>
          </p:nvGrpSpPr>
          <p:grpSpPr>
            <a:xfrm>
              <a:off x="425801" y="4978171"/>
              <a:ext cx="23556178" cy="1234536"/>
              <a:chOff x="241306" y="2243792"/>
              <a:chExt cx="11778089" cy="617268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>
                  <a:solidFill>
                    <a:prstClr val="white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551897" y="5126224"/>
                  <a:ext cx="4391462" cy="90287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rad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1897" y="5126224"/>
                  <a:ext cx="4391462" cy="902876"/>
                </a:xfrm>
                <a:prstGeom prst="rect">
                  <a:avLst/>
                </a:prstGeom>
                <a:blipFill>
                  <a:blip r:embed="rId2"/>
                  <a:stretch>
                    <a:fillRect t="-6757" b="-358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7564769" y="5128167"/>
                  <a:ext cx="4391462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vi-VN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a14:m>
                  <a:r>
                    <a:rPr lang="vi-VN" sz="4800" b="1" dirty="0">
                      <a:solidFill>
                        <a:schemeClr val="bg1"/>
                      </a:solidFill>
                    </a:rPr>
                    <a:t>.</a:t>
                  </a:r>
                  <a:endParaRPr lang="en-US" sz="4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4769" y="5128167"/>
                  <a:ext cx="4391462" cy="830997"/>
                </a:xfrm>
                <a:prstGeom prst="rect">
                  <a:avLst/>
                </a:prstGeom>
                <a:blipFill>
                  <a:blip r:embed="rId3"/>
                  <a:stretch>
                    <a:fillRect t="-19853" b="-352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E1A7A85-01DC-462D-AF0B-D536F84C467F}"/>
                </a:ext>
              </a:extLst>
            </p:cNvPr>
            <p:cNvSpPr/>
            <p:nvPr/>
          </p:nvSpPr>
          <p:spPr>
            <a:xfrm>
              <a:off x="19965515" y="5128167"/>
              <a:ext cx="341159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0" y="7154925"/>
            <a:ext cx="24153914" cy="6411741"/>
            <a:chOff x="48567" y="4381500"/>
            <a:chExt cx="24153914" cy="6523311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353961" y="4502380"/>
              <a:ext cx="23848520" cy="6402431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prstClr val="black"/>
                </a:solidFill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584114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668001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63653" y="1603044"/>
            <a:ext cx="24090260" cy="4048036"/>
            <a:chOff x="923003" y="3917552"/>
            <a:chExt cx="24090260" cy="4048036"/>
          </a:xfrm>
        </p:grpSpPr>
        <p:sp>
          <p:nvSpPr>
            <p:cNvPr id="42" name="Rounded Rectangle 41"/>
            <p:cNvSpPr/>
            <p:nvPr/>
          </p:nvSpPr>
          <p:spPr>
            <a:xfrm>
              <a:off x="1068375" y="4175177"/>
              <a:ext cx="23944888" cy="379041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432146" cy="1040476"/>
              <a:chOff x="923003" y="3917552"/>
              <a:chExt cx="4432146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4" y="3961674"/>
                <a:ext cx="3993105" cy="832104"/>
                <a:chOff x="2028794" y="4323624"/>
                <a:chExt cx="3993105" cy="832104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609295" y="2743123"/>
                  <a:ext cx="832104" cy="3993105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808421" y="4347538"/>
                  <a:ext cx="3061079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50.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15E209CC-1489-4D40-97BE-47CAFD5B4CAB}"/>
                  </a:ext>
                </a:extLst>
              </p:cNvPr>
              <p:cNvSpPr/>
              <p:nvPr/>
            </p:nvSpPr>
            <p:spPr>
              <a:xfrm>
                <a:off x="13579405" y="5879094"/>
                <a:ext cx="431947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vi-VN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US" sz="4800" b="1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15E209CC-1489-4D40-97BE-47CAFD5B4C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9405" y="5879094"/>
                <a:ext cx="4319474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5E209CC-1489-4D40-97BE-47CAFD5B4CAB}"/>
                  </a:ext>
                </a:extLst>
              </p:cNvPr>
              <p:cNvSpPr/>
              <p:nvPr/>
            </p:nvSpPr>
            <p:spPr>
              <a:xfrm>
                <a:off x="19592278" y="5863487"/>
                <a:ext cx="4429029" cy="917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rad>
                      <m:r>
                        <a:rPr lang="vi-VN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5E209CC-1489-4D40-97BE-47CAFD5B4C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2278" y="5863487"/>
                <a:ext cx="4429029" cy="9178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982688" y="7408768"/>
                <a:ext cx="18401313" cy="5745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nl-NL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4800" b="1" i="1"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 lượt là bán kính đường tròn đáy và chiều cao của mặt trụ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nl-NL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bán kính 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nl-NL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có: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nl-NL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800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l-NL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nl-NL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800" b="1" i="1">
                        <a:latin typeface="Cambria Math" panose="02040503050406030204" pitchFamily="18" charset="0"/>
                      </a:rPr>
                      <m:t>𝒉</m:t>
                    </m:r>
                    <m:r>
                      <a:rPr lang="nl-NL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800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nl-NL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nl-NL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nl-NL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nl-NL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 tích khối trụ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r>
                  <a:rPr lang="nl-NL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nl-NL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nl-NL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nl-NL" sz="48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nl-NL" sz="4800" b="1" i="1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nl-NL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48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nl-NL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nl-NL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nl-NL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nl-NL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nl-NL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𝝅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l-NL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nl-NL" sz="4800" b="1" i="1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nl-NL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nl-NL" sz="48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nl-NL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p>
                                  <m:r>
                                    <a:rPr lang="nl-NL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nl-NL" sz="4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nl-NL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</m:ra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Côsi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deg>
                      <m: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sup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p>
                                <m:r>
                                  <a:rPr lang="fr-FR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</m:rad>
                    <m:r>
                      <a:rPr lang="fr-FR" sz="4800" b="1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fr-FR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fr-FR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𝟐𝟕</m:t>
                        </m:r>
                      </m:den>
                    </m:f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𝝅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2688" y="7408768"/>
                <a:ext cx="18401313" cy="5745932"/>
              </a:xfrm>
              <a:prstGeom prst="rect">
                <a:avLst/>
              </a:prstGeom>
              <a:blipFill>
                <a:blip r:embed="rId8"/>
                <a:stretch>
                  <a:fillRect l="-1491" t="-2545" r="-1159" b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37028" y="1836412"/>
                <a:ext cx="23509943" cy="3802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           </a:t>
                </a:r>
                <a:r>
                  <a:rPr lang="nl-NL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không gian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𝑶𝒙𝒚𝒛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𝟏𝟐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𝒂𝒚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𝒃𝒛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𝒂𝒚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𝒃𝒛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bằng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28" y="1836412"/>
                <a:ext cx="23509943" cy="3802388"/>
              </a:xfrm>
              <a:prstGeom prst="rect">
                <a:avLst/>
              </a:prstGeom>
              <a:blipFill>
                <a:blip r:embed="rId9"/>
                <a:stretch>
                  <a:fillRect l="-1193" t="-3846" r="-1193" b="-7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9">
            <a:extLst>
              <a:ext uri="{FF2B5EF4-FFF2-40B4-BE49-F238E27FC236}">
                <a16:creationId xmlns:a16="http://schemas.microsoft.com/office/drawing/2014/main" id="{062C1B5D-773E-4E9D-87ED-AFF997304E87}"/>
              </a:ext>
            </a:extLst>
          </p:cNvPr>
          <p:cNvSpPr txBox="1"/>
          <p:nvPr/>
        </p:nvSpPr>
        <p:spPr>
          <a:xfrm>
            <a:off x="8477250" y="457200"/>
            <a:ext cx="1412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50: PHƯƠNG TRÌNH MẶT CẦU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AFD91C3D-F31C-484C-9FD1-59734248DF52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75" y="8315286"/>
            <a:ext cx="5153626" cy="4839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11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3058</TotalTime>
  <Words>4448</Words>
  <Application>Microsoft Office PowerPoint</Application>
  <PresentationFormat>Custom</PresentationFormat>
  <Paragraphs>371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AvantGarde-Demi</vt:lpstr>
      <vt:lpstr>Calibri</vt:lpstr>
      <vt:lpstr>Calibri Light</vt:lpstr>
      <vt:lpstr>Cambria Math</vt:lpstr>
      <vt:lpstr>Tahoma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Admin</cp:lastModifiedBy>
  <cp:revision>232</cp:revision>
  <dcterms:created xsi:type="dcterms:W3CDTF">2013-08-31T11:42:51Z</dcterms:created>
  <dcterms:modified xsi:type="dcterms:W3CDTF">2021-04-21T11:54:55Z</dcterms:modified>
</cp:coreProperties>
</file>